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4" r:id="rId4"/>
    <p:sldId id="267" r:id="rId5"/>
    <p:sldId id="261" r:id="rId6"/>
    <p:sldId id="262" r:id="rId7"/>
    <p:sldId id="269" r:id="rId8"/>
    <p:sldId id="270" r:id="rId9"/>
    <p:sldId id="272"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amen Nishat" initials="EN" lastIdx="1" clrIdx="0">
    <p:extLst>
      <p:ext uri="{19B8F6BF-5375-455C-9EA6-DF929625EA0E}">
        <p15:presenceInfo xmlns:p15="http://schemas.microsoft.com/office/powerpoint/2012/main" userId="S::eamen.nishat@mountstmarys.org::f4d8cfaf-67c9-44a6-83db-cd47c59771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F0631E-1563-3216-18C4-77FBC7DA3DEA}" v="471" dt="2020-03-16T10:03:59.544"/>
    <p1510:client id="{511D34B7-1DC7-28B3-4539-1FDD8D7DCCE8}" v="182" dt="2020-03-17T15:26:26.865"/>
    <p1510:client id="{57A98F7C-5870-5D78-74C4-DDE90A9496A6}" v="1568" dt="2020-03-16T12:44:32.467"/>
    <p1510:client id="{886E4298-187E-419A-9212-5A451888C9D0}" v="22" dt="2020-02-25T13:39:31.445"/>
    <p1510:client id="{99C8C76B-DDF6-DDDF-B55D-437EABAD068E}" v="472" dt="2020-02-09T21:26:29.606"/>
    <p1510:client id="{9A7D953B-4B8F-15C4-9550-9A915303F3FB}" v="49" dt="2020-03-16T11:30:13.620"/>
    <p1510:client id="{BF8517F2-3F37-70AE-7C2D-38DBDA0B3B5F}" v="301" dt="2020-03-18T19:55:07.429"/>
    <p1510:client id="{C2E4570F-2FB5-F62E-9933-A5BA9CDC4B76}" v="116" dt="2020-03-19T12:49:38.681"/>
    <p1510:client id="{C54891E6-BCD8-4DBC-B05D-4EEF2F3C71A4}" v="81" dt="2020-02-25T15:45:01.689"/>
    <p1510:client id="{C8132DAC-78C9-45C4-B12B-0210209AA8D5}" v="197" dt="2020-02-27T10:35:12.304"/>
    <p1510:client id="{D79BAA76-AD31-E20C-7A72-677FB9C763E5}" v="346" dt="2020-03-16T13:55:11.936"/>
    <p1510:client id="{E95A5808-0F36-4885-97D0-CD603304D5F9}" v="314" dt="2020-03-13T14:48:38.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B55F7C-554D-41B5-BF90-0A6400D2A5EC}"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62C8AEDD-5801-41AC-9CB2-51717183E8BF}">
      <dgm:prSet/>
      <dgm:spPr/>
      <dgm:t>
        <a:bodyPr/>
        <a:lstStyle/>
        <a:p>
          <a:pPr rtl="0"/>
          <a:r>
            <a:rPr lang="en-US" b="0" dirty="0">
              <a:latin typeface="Century Schoolbook" panose="02040604050505020304"/>
            </a:rPr>
            <a:t>A lot of trees</a:t>
          </a:r>
          <a:r>
            <a:rPr lang="en-US" b="0" dirty="0"/>
            <a:t> are cut down per minute</a:t>
          </a:r>
          <a:r>
            <a:rPr lang="en-US" b="0" dirty="0">
              <a:latin typeface="Century Schoolbook" panose="02040604050505020304"/>
            </a:rPr>
            <a:t> to make books</a:t>
          </a:r>
          <a:r>
            <a:rPr lang="en-US" b="0" dirty="0"/>
            <a:t>. Trees </a:t>
          </a:r>
          <a:r>
            <a:rPr lang="en-US" b="0" dirty="0">
              <a:latin typeface="Century Schoolbook" panose="02040604050505020304"/>
            </a:rPr>
            <a:t>have a</a:t>
          </a:r>
          <a:r>
            <a:rPr lang="en-US" b="0" dirty="0"/>
            <a:t> large impact on Earth that is beneficial to us because </a:t>
          </a:r>
          <a:r>
            <a:rPr lang="en-US" b="0" dirty="0">
              <a:latin typeface="Century Schoolbook" panose="02040604050505020304"/>
            </a:rPr>
            <a:t>they</a:t>
          </a:r>
          <a:r>
            <a:rPr lang="en-US" b="0" dirty="0"/>
            <a:t> </a:t>
          </a:r>
          <a:r>
            <a:rPr lang="en-US" b="0" dirty="0">
              <a:latin typeface="Century Schoolbook" panose="02040604050505020304"/>
            </a:rPr>
            <a:t>give</a:t>
          </a:r>
          <a:r>
            <a:rPr lang="en-US" b="0" dirty="0"/>
            <a:t> us oxygen </a:t>
          </a:r>
          <a:r>
            <a:rPr lang="en-US" b="0" dirty="0">
              <a:latin typeface="Century Schoolbook" panose="02040604050505020304"/>
            </a:rPr>
            <a:t>and</a:t>
          </a:r>
          <a:r>
            <a:rPr lang="en-US" b="0" dirty="0"/>
            <a:t> also</a:t>
          </a:r>
          <a:r>
            <a:rPr lang="en-US" b="0" dirty="0">
              <a:latin typeface="Century Schoolbook" panose="02040604050505020304"/>
            </a:rPr>
            <a:t> absorb our</a:t>
          </a:r>
          <a:r>
            <a:rPr lang="en-US" b="0" dirty="0"/>
            <a:t> carbon </a:t>
          </a:r>
          <a:r>
            <a:rPr lang="en-US" b="0" dirty="0">
              <a:latin typeface="Century Schoolbook" panose="02040604050505020304"/>
            </a:rPr>
            <a:t>dioxide</a:t>
          </a:r>
          <a:r>
            <a:rPr lang="en-US" b="0" dirty="0"/>
            <a:t>.</a:t>
          </a:r>
          <a:r>
            <a:rPr lang="en-US" b="0" dirty="0">
              <a:latin typeface="Century Schoolbook" panose="02040604050505020304"/>
            </a:rPr>
            <a:t> </a:t>
          </a:r>
          <a:endParaRPr lang="en-US" b="0" dirty="0"/>
        </a:p>
      </dgm:t>
    </dgm:pt>
    <dgm:pt modelId="{C6F3A4FA-DA4E-49C1-B7EC-03DE0743118A}" type="parTrans" cxnId="{2A68E5BA-5E94-49C9-BD3A-DB556974FCB6}">
      <dgm:prSet/>
      <dgm:spPr/>
      <dgm:t>
        <a:bodyPr/>
        <a:lstStyle/>
        <a:p>
          <a:endParaRPr lang="en-US" b="0"/>
        </a:p>
      </dgm:t>
    </dgm:pt>
    <dgm:pt modelId="{88A7DE21-7FF4-4954-88B7-19567AD2893D}" type="sibTrans" cxnId="{2A68E5BA-5E94-49C9-BD3A-DB556974FCB6}">
      <dgm:prSet/>
      <dgm:spPr/>
      <dgm:t>
        <a:bodyPr/>
        <a:lstStyle/>
        <a:p>
          <a:endParaRPr lang="en-US" b="0"/>
        </a:p>
      </dgm:t>
    </dgm:pt>
    <dgm:pt modelId="{E3914E0D-879F-419A-B40C-5EFFD1CF05EE}">
      <dgm:prSet/>
      <dgm:spPr/>
      <dgm:t>
        <a:bodyPr/>
        <a:lstStyle/>
        <a:p>
          <a:pPr rtl="0"/>
          <a:r>
            <a:rPr lang="en-US" b="0" dirty="0">
              <a:latin typeface="Century Schoolbook" panose="02040604050505020304"/>
            </a:rPr>
            <a:t> </a:t>
          </a:r>
          <a:r>
            <a:rPr lang="en-US" b="0" dirty="0"/>
            <a:t>Our school spends a lot of money on </a:t>
          </a:r>
          <a:r>
            <a:rPr lang="en-US" b="0" dirty="0">
              <a:latin typeface="Century Schoolbook" panose="02040604050505020304"/>
            </a:rPr>
            <a:t>library</a:t>
          </a:r>
          <a:r>
            <a:rPr lang="en-US" b="0" dirty="0"/>
            <a:t> books, </a:t>
          </a:r>
          <a:r>
            <a:rPr lang="en-US" b="0" dirty="0">
              <a:latin typeface="Century Schoolbook" panose="02040604050505020304"/>
            </a:rPr>
            <a:t>but students feel that there aren't enough books in the library that interest them</a:t>
          </a:r>
          <a:r>
            <a:rPr lang="en-US" b="0" dirty="0"/>
            <a:t>.</a:t>
          </a:r>
        </a:p>
      </dgm:t>
    </dgm:pt>
    <dgm:pt modelId="{902B0CFA-3F2C-490C-9E1F-778E80EF88D6}" type="parTrans" cxnId="{CB914B79-E458-4844-9EA3-B69306B6D566}">
      <dgm:prSet/>
      <dgm:spPr/>
      <dgm:t>
        <a:bodyPr/>
        <a:lstStyle/>
        <a:p>
          <a:endParaRPr lang="en-US" b="0"/>
        </a:p>
      </dgm:t>
    </dgm:pt>
    <dgm:pt modelId="{2AE0CF6F-7EE6-4DAB-AEB9-39882751D8C9}" type="sibTrans" cxnId="{CB914B79-E458-4844-9EA3-B69306B6D566}">
      <dgm:prSet/>
      <dgm:spPr/>
      <dgm:t>
        <a:bodyPr/>
        <a:lstStyle/>
        <a:p>
          <a:endParaRPr lang="en-US" b="0"/>
        </a:p>
      </dgm:t>
    </dgm:pt>
    <dgm:pt modelId="{0BDFB1CF-875D-46C2-8C41-134C7931A99F}">
      <dgm:prSet phldr="0"/>
      <dgm:spPr/>
      <dgm:t>
        <a:bodyPr/>
        <a:lstStyle/>
        <a:p>
          <a:pPr rtl="0"/>
          <a:r>
            <a:rPr lang="en-US" b="0" dirty="0"/>
            <a:t> Charity shops have many books </a:t>
          </a:r>
          <a:r>
            <a:rPr lang="en-US" b="0" dirty="0">
              <a:latin typeface="Century Schoolbook" panose="02040604050505020304"/>
            </a:rPr>
            <a:t>gathering dust</a:t>
          </a:r>
          <a:r>
            <a:rPr lang="en-US" b="0" dirty="0"/>
            <a:t> and many of these books are near perfect </a:t>
          </a:r>
          <a:r>
            <a:rPr lang="en-US" b="0" dirty="0">
              <a:latin typeface="Century Schoolbook" panose="02040604050505020304"/>
            </a:rPr>
            <a:t>condition. The charity</a:t>
          </a:r>
          <a:r>
            <a:rPr lang="en-US" b="0" dirty="0"/>
            <a:t> shops need to sell these books to </a:t>
          </a:r>
          <a:r>
            <a:rPr lang="en-US" b="0" dirty="0">
              <a:latin typeface="Century Schoolbook" panose="02040604050505020304"/>
            </a:rPr>
            <a:t>raise money for their causes</a:t>
          </a:r>
          <a:r>
            <a:rPr lang="en-US" b="0" dirty="0"/>
            <a:t>.</a:t>
          </a:r>
        </a:p>
      </dgm:t>
    </dgm:pt>
    <dgm:pt modelId="{224D9A75-C694-45D5-A9C9-8E9D3619DB20}" type="parTrans" cxnId="{4A3BD070-FD8F-41CF-87F1-784104F8A2A9}">
      <dgm:prSet/>
      <dgm:spPr/>
      <dgm:t>
        <a:bodyPr/>
        <a:lstStyle/>
        <a:p>
          <a:endParaRPr lang="en-GB" b="0"/>
        </a:p>
      </dgm:t>
    </dgm:pt>
    <dgm:pt modelId="{DCABA497-6329-4781-A7B1-3C58CF4863E3}" type="sibTrans" cxnId="{4A3BD070-FD8F-41CF-87F1-784104F8A2A9}">
      <dgm:prSet/>
      <dgm:spPr/>
      <dgm:t>
        <a:bodyPr/>
        <a:lstStyle/>
        <a:p>
          <a:endParaRPr lang="en-GB" b="0"/>
        </a:p>
      </dgm:t>
    </dgm:pt>
    <dgm:pt modelId="{0135874B-3E82-4825-8ADD-6B14594A921B}" type="pres">
      <dgm:prSet presAssocID="{8BB55F7C-554D-41B5-BF90-0A6400D2A5EC}" presName="vert0" presStyleCnt="0">
        <dgm:presLayoutVars>
          <dgm:dir/>
          <dgm:animOne val="branch"/>
          <dgm:animLvl val="lvl"/>
        </dgm:presLayoutVars>
      </dgm:prSet>
      <dgm:spPr/>
    </dgm:pt>
    <dgm:pt modelId="{9F47340A-9E63-439D-9D86-748A02C84CB4}" type="pres">
      <dgm:prSet presAssocID="{62C8AEDD-5801-41AC-9CB2-51717183E8BF}" presName="thickLine" presStyleLbl="alignNode1" presStyleIdx="0" presStyleCnt="3"/>
      <dgm:spPr/>
    </dgm:pt>
    <dgm:pt modelId="{EBB36ABC-BABD-4100-8D35-ABB08A9F71EA}" type="pres">
      <dgm:prSet presAssocID="{62C8AEDD-5801-41AC-9CB2-51717183E8BF}" presName="horz1" presStyleCnt="0"/>
      <dgm:spPr/>
    </dgm:pt>
    <dgm:pt modelId="{47B335C8-FDFD-4542-B935-F9754A17B62A}" type="pres">
      <dgm:prSet presAssocID="{62C8AEDD-5801-41AC-9CB2-51717183E8BF}" presName="tx1" presStyleLbl="revTx" presStyleIdx="0" presStyleCnt="3"/>
      <dgm:spPr/>
    </dgm:pt>
    <dgm:pt modelId="{75784ED0-BABE-4044-A049-73A2D9E28807}" type="pres">
      <dgm:prSet presAssocID="{62C8AEDD-5801-41AC-9CB2-51717183E8BF}" presName="vert1" presStyleCnt="0"/>
      <dgm:spPr/>
    </dgm:pt>
    <dgm:pt modelId="{4BFF23E7-3CE2-4378-9DA7-D7CBD3C6D64F}" type="pres">
      <dgm:prSet presAssocID="{E3914E0D-879F-419A-B40C-5EFFD1CF05EE}" presName="thickLine" presStyleLbl="alignNode1" presStyleIdx="1" presStyleCnt="3"/>
      <dgm:spPr/>
    </dgm:pt>
    <dgm:pt modelId="{CC6A7BFF-E683-409F-98C5-646F02558C6C}" type="pres">
      <dgm:prSet presAssocID="{E3914E0D-879F-419A-B40C-5EFFD1CF05EE}" presName="horz1" presStyleCnt="0"/>
      <dgm:spPr/>
    </dgm:pt>
    <dgm:pt modelId="{02D46FA1-D0C1-420C-B8ED-E9465921EB54}" type="pres">
      <dgm:prSet presAssocID="{E3914E0D-879F-419A-B40C-5EFFD1CF05EE}" presName="tx1" presStyleLbl="revTx" presStyleIdx="1" presStyleCnt="3"/>
      <dgm:spPr/>
    </dgm:pt>
    <dgm:pt modelId="{35FC78A0-A4D7-4FB8-A3A4-079B133C4AAE}" type="pres">
      <dgm:prSet presAssocID="{E3914E0D-879F-419A-B40C-5EFFD1CF05EE}" presName="vert1" presStyleCnt="0"/>
      <dgm:spPr/>
    </dgm:pt>
    <dgm:pt modelId="{4435F7BF-2984-4173-AF46-C5D7FF92AFF7}" type="pres">
      <dgm:prSet presAssocID="{0BDFB1CF-875D-46C2-8C41-134C7931A99F}" presName="thickLine" presStyleLbl="alignNode1" presStyleIdx="2" presStyleCnt="3"/>
      <dgm:spPr/>
    </dgm:pt>
    <dgm:pt modelId="{9427726A-2A29-4BF0-89F5-A2F90D63B053}" type="pres">
      <dgm:prSet presAssocID="{0BDFB1CF-875D-46C2-8C41-134C7931A99F}" presName="horz1" presStyleCnt="0"/>
      <dgm:spPr/>
    </dgm:pt>
    <dgm:pt modelId="{DCB1F65D-5E56-4929-9ACE-3AB95CEB089E}" type="pres">
      <dgm:prSet presAssocID="{0BDFB1CF-875D-46C2-8C41-134C7931A99F}" presName="tx1" presStyleLbl="revTx" presStyleIdx="2" presStyleCnt="3"/>
      <dgm:spPr/>
    </dgm:pt>
    <dgm:pt modelId="{7FAFDC10-72F5-4B6E-A810-CEAEE34C1751}" type="pres">
      <dgm:prSet presAssocID="{0BDFB1CF-875D-46C2-8C41-134C7931A99F}" presName="vert1" presStyleCnt="0"/>
      <dgm:spPr/>
    </dgm:pt>
  </dgm:ptLst>
  <dgm:cxnLst>
    <dgm:cxn modelId="{8CDABB03-9D15-40DD-A09E-74109553440B}" type="presOf" srcId="{62C8AEDD-5801-41AC-9CB2-51717183E8BF}" destId="{47B335C8-FDFD-4542-B935-F9754A17B62A}" srcOrd="0" destOrd="0" presId="urn:microsoft.com/office/officeart/2008/layout/LinedList"/>
    <dgm:cxn modelId="{4DA5EF06-FB6A-47BD-A288-AB54D4DDB38D}" type="presOf" srcId="{0BDFB1CF-875D-46C2-8C41-134C7931A99F}" destId="{DCB1F65D-5E56-4929-9ACE-3AB95CEB089E}" srcOrd="0" destOrd="0" presId="urn:microsoft.com/office/officeart/2008/layout/LinedList"/>
    <dgm:cxn modelId="{4A3BD070-FD8F-41CF-87F1-784104F8A2A9}" srcId="{8BB55F7C-554D-41B5-BF90-0A6400D2A5EC}" destId="{0BDFB1CF-875D-46C2-8C41-134C7931A99F}" srcOrd="2" destOrd="0" parTransId="{224D9A75-C694-45D5-A9C9-8E9D3619DB20}" sibTransId="{DCABA497-6329-4781-A7B1-3C58CF4863E3}"/>
    <dgm:cxn modelId="{CB914B79-E458-4844-9EA3-B69306B6D566}" srcId="{8BB55F7C-554D-41B5-BF90-0A6400D2A5EC}" destId="{E3914E0D-879F-419A-B40C-5EFFD1CF05EE}" srcOrd="1" destOrd="0" parTransId="{902B0CFA-3F2C-490C-9E1F-778E80EF88D6}" sibTransId="{2AE0CF6F-7EE6-4DAB-AEB9-39882751D8C9}"/>
    <dgm:cxn modelId="{2A68E5BA-5E94-49C9-BD3A-DB556974FCB6}" srcId="{8BB55F7C-554D-41B5-BF90-0A6400D2A5EC}" destId="{62C8AEDD-5801-41AC-9CB2-51717183E8BF}" srcOrd="0" destOrd="0" parTransId="{C6F3A4FA-DA4E-49C1-B7EC-03DE0743118A}" sibTransId="{88A7DE21-7FF4-4954-88B7-19567AD2893D}"/>
    <dgm:cxn modelId="{7A35E9CD-657F-47F3-99FC-ACB9D14664B7}" type="presOf" srcId="{8BB55F7C-554D-41B5-BF90-0A6400D2A5EC}" destId="{0135874B-3E82-4825-8ADD-6B14594A921B}" srcOrd="0" destOrd="0" presId="urn:microsoft.com/office/officeart/2008/layout/LinedList"/>
    <dgm:cxn modelId="{BB44DEFE-7E81-470D-884F-9A218B9FD22C}" type="presOf" srcId="{E3914E0D-879F-419A-B40C-5EFFD1CF05EE}" destId="{02D46FA1-D0C1-420C-B8ED-E9465921EB54}" srcOrd="0" destOrd="0" presId="urn:microsoft.com/office/officeart/2008/layout/LinedList"/>
    <dgm:cxn modelId="{F014F029-BE5D-43EE-89A8-D0ADD7C4E258}" type="presParOf" srcId="{0135874B-3E82-4825-8ADD-6B14594A921B}" destId="{9F47340A-9E63-439D-9D86-748A02C84CB4}" srcOrd="0" destOrd="0" presId="urn:microsoft.com/office/officeart/2008/layout/LinedList"/>
    <dgm:cxn modelId="{5E4DCF63-3263-451B-A119-E51FA7A45943}" type="presParOf" srcId="{0135874B-3E82-4825-8ADD-6B14594A921B}" destId="{EBB36ABC-BABD-4100-8D35-ABB08A9F71EA}" srcOrd="1" destOrd="0" presId="urn:microsoft.com/office/officeart/2008/layout/LinedList"/>
    <dgm:cxn modelId="{B75FD6D7-40AD-47D2-89DB-3C469457A54A}" type="presParOf" srcId="{EBB36ABC-BABD-4100-8D35-ABB08A9F71EA}" destId="{47B335C8-FDFD-4542-B935-F9754A17B62A}" srcOrd="0" destOrd="0" presId="urn:microsoft.com/office/officeart/2008/layout/LinedList"/>
    <dgm:cxn modelId="{61B80947-B495-4202-8516-F21DED650710}" type="presParOf" srcId="{EBB36ABC-BABD-4100-8D35-ABB08A9F71EA}" destId="{75784ED0-BABE-4044-A049-73A2D9E28807}" srcOrd="1" destOrd="0" presId="urn:microsoft.com/office/officeart/2008/layout/LinedList"/>
    <dgm:cxn modelId="{0DEC2C5A-0995-4DAF-87FF-861EA5C11891}" type="presParOf" srcId="{0135874B-3E82-4825-8ADD-6B14594A921B}" destId="{4BFF23E7-3CE2-4378-9DA7-D7CBD3C6D64F}" srcOrd="2" destOrd="0" presId="urn:microsoft.com/office/officeart/2008/layout/LinedList"/>
    <dgm:cxn modelId="{73C9B2B0-0CE4-4F88-AFB6-5C4A53EADA76}" type="presParOf" srcId="{0135874B-3E82-4825-8ADD-6B14594A921B}" destId="{CC6A7BFF-E683-409F-98C5-646F02558C6C}" srcOrd="3" destOrd="0" presId="urn:microsoft.com/office/officeart/2008/layout/LinedList"/>
    <dgm:cxn modelId="{A2E5A79E-0AAD-4D86-9D48-0B32B2F6766E}" type="presParOf" srcId="{CC6A7BFF-E683-409F-98C5-646F02558C6C}" destId="{02D46FA1-D0C1-420C-B8ED-E9465921EB54}" srcOrd="0" destOrd="0" presId="urn:microsoft.com/office/officeart/2008/layout/LinedList"/>
    <dgm:cxn modelId="{F75B9FF2-C65B-454D-810C-C015107BCF0A}" type="presParOf" srcId="{CC6A7BFF-E683-409F-98C5-646F02558C6C}" destId="{35FC78A0-A4D7-4FB8-A3A4-079B133C4AAE}" srcOrd="1" destOrd="0" presId="urn:microsoft.com/office/officeart/2008/layout/LinedList"/>
    <dgm:cxn modelId="{D66D8DC6-365C-4F0B-A5C5-893E042F0288}" type="presParOf" srcId="{0135874B-3E82-4825-8ADD-6B14594A921B}" destId="{4435F7BF-2984-4173-AF46-C5D7FF92AFF7}" srcOrd="4" destOrd="0" presId="urn:microsoft.com/office/officeart/2008/layout/LinedList"/>
    <dgm:cxn modelId="{9E633808-0B15-4815-B49F-D05BC683E2AB}" type="presParOf" srcId="{0135874B-3E82-4825-8ADD-6B14594A921B}" destId="{9427726A-2A29-4BF0-89F5-A2F90D63B053}" srcOrd="5" destOrd="0" presId="urn:microsoft.com/office/officeart/2008/layout/LinedList"/>
    <dgm:cxn modelId="{DD3CA3C6-297A-41BC-9624-C75FBE0F80B9}" type="presParOf" srcId="{9427726A-2A29-4BF0-89F5-A2F90D63B053}" destId="{DCB1F65D-5E56-4929-9ACE-3AB95CEB089E}" srcOrd="0" destOrd="0" presId="urn:microsoft.com/office/officeart/2008/layout/LinedList"/>
    <dgm:cxn modelId="{21DD6950-6494-461B-89EF-BC8E24213B03}" type="presParOf" srcId="{9427726A-2A29-4BF0-89F5-A2F90D63B053}" destId="{7FAFDC10-72F5-4B6E-A810-CEAEE34C175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7340A-9E63-439D-9D86-748A02C84CB4}">
      <dsp:nvSpPr>
        <dsp:cNvPr id="0" name=""/>
        <dsp:cNvSpPr/>
      </dsp:nvSpPr>
      <dsp:spPr>
        <a:xfrm>
          <a:off x="0" y="2038"/>
          <a:ext cx="6015571"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47B335C8-FDFD-4542-B935-F9754A17B62A}">
      <dsp:nvSpPr>
        <dsp:cNvPr id="0" name=""/>
        <dsp:cNvSpPr/>
      </dsp:nvSpPr>
      <dsp:spPr>
        <a:xfrm>
          <a:off x="0" y="2038"/>
          <a:ext cx="6015571" cy="1390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US" sz="2100" b="0" kern="1200" dirty="0">
              <a:latin typeface="Century Schoolbook" panose="02040604050505020304"/>
            </a:rPr>
            <a:t>A lot of trees</a:t>
          </a:r>
          <a:r>
            <a:rPr lang="en-US" sz="2100" b="0" kern="1200" dirty="0"/>
            <a:t> are cut down per minute</a:t>
          </a:r>
          <a:r>
            <a:rPr lang="en-US" sz="2100" b="0" kern="1200" dirty="0">
              <a:latin typeface="Century Schoolbook" panose="02040604050505020304"/>
            </a:rPr>
            <a:t> to make books</a:t>
          </a:r>
          <a:r>
            <a:rPr lang="en-US" sz="2100" b="0" kern="1200" dirty="0"/>
            <a:t>. Trees </a:t>
          </a:r>
          <a:r>
            <a:rPr lang="en-US" sz="2100" b="0" kern="1200" dirty="0">
              <a:latin typeface="Century Schoolbook" panose="02040604050505020304"/>
            </a:rPr>
            <a:t>have a</a:t>
          </a:r>
          <a:r>
            <a:rPr lang="en-US" sz="2100" b="0" kern="1200" dirty="0"/>
            <a:t> large impact on Earth that is beneficial to us because </a:t>
          </a:r>
          <a:r>
            <a:rPr lang="en-US" sz="2100" b="0" kern="1200" dirty="0">
              <a:latin typeface="Century Schoolbook" panose="02040604050505020304"/>
            </a:rPr>
            <a:t>they</a:t>
          </a:r>
          <a:r>
            <a:rPr lang="en-US" sz="2100" b="0" kern="1200" dirty="0"/>
            <a:t> </a:t>
          </a:r>
          <a:r>
            <a:rPr lang="en-US" sz="2100" b="0" kern="1200" dirty="0">
              <a:latin typeface="Century Schoolbook" panose="02040604050505020304"/>
            </a:rPr>
            <a:t>give</a:t>
          </a:r>
          <a:r>
            <a:rPr lang="en-US" sz="2100" b="0" kern="1200" dirty="0"/>
            <a:t> us oxygen </a:t>
          </a:r>
          <a:r>
            <a:rPr lang="en-US" sz="2100" b="0" kern="1200" dirty="0">
              <a:latin typeface="Century Schoolbook" panose="02040604050505020304"/>
            </a:rPr>
            <a:t>and</a:t>
          </a:r>
          <a:r>
            <a:rPr lang="en-US" sz="2100" b="0" kern="1200" dirty="0"/>
            <a:t> also</a:t>
          </a:r>
          <a:r>
            <a:rPr lang="en-US" sz="2100" b="0" kern="1200" dirty="0">
              <a:latin typeface="Century Schoolbook" panose="02040604050505020304"/>
            </a:rPr>
            <a:t> absorb our</a:t>
          </a:r>
          <a:r>
            <a:rPr lang="en-US" sz="2100" b="0" kern="1200" dirty="0"/>
            <a:t> carbon </a:t>
          </a:r>
          <a:r>
            <a:rPr lang="en-US" sz="2100" b="0" kern="1200" dirty="0">
              <a:latin typeface="Century Schoolbook" panose="02040604050505020304"/>
            </a:rPr>
            <a:t>dioxide</a:t>
          </a:r>
          <a:r>
            <a:rPr lang="en-US" sz="2100" b="0" kern="1200" dirty="0"/>
            <a:t>.</a:t>
          </a:r>
          <a:r>
            <a:rPr lang="en-US" sz="2100" b="0" kern="1200" dirty="0">
              <a:latin typeface="Century Schoolbook" panose="02040604050505020304"/>
            </a:rPr>
            <a:t> </a:t>
          </a:r>
          <a:endParaRPr lang="en-US" sz="2100" b="0" kern="1200" dirty="0"/>
        </a:p>
      </dsp:txBody>
      <dsp:txXfrm>
        <a:off x="0" y="2038"/>
        <a:ext cx="6015571" cy="1390107"/>
      </dsp:txXfrm>
    </dsp:sp>
    <dsp:sp modelId="{4BFF23E7-3CE2-4378-9DA7-D7CBD3C6D64F}">
      <dsp:nvSpPr>
        <dsp:cNvPr id="0" name=""/>
        <dsp:cNvSpPr/>
      </dsp:nvSpPr>
      <dsp:spPr>
        <a:xfrm>
          <a:off x="0" y="1392145"/>
          <a:ext cx="6015571"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02D46FA1-D0C1-420C-B8ED-E9465921EB54}">
      <dsp:nvSpPr>
        <dsp:cNvPr id="0" name=""/>
        <dsp:cNvSpPr/>
      </dsp:nvSpPr>
      <dsp:spPr>
        <a:xfrm>
          <a:off x="0" y="1392145"/>
          <a:ext cx="6015571" cy="1390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US" sz="2100" b="0" kern="1200" dirty="0">
              <a:latin typeface="Century Schoolbook" panose="02040604050505020304"/>
            </a:rPr>
            <a:t> </a:t>
          </a:r>
          <a:r>
            <a:rPr lang="en-US" sz="2100" b="0" kern="1200" dirty="0"/>
            <a:t>Our school spends a lot of money on </a:t>
          </a:r>
          <a:r>
            <a:rPr lang="en-US" sz="2100" b="0" kern="1200" dirty="0">
              <a:latin typeface="Century Schoolbook" panose="02040604050505020304"/>
            </a:rPr>
            <a:t>library</a:t>
          </a:r>
          <a:r>
            <a:rPr lang="en-US" sz="2100" b="0" kern="1200" dirty="0"/>
            <a:t> books, </a:t>
          </a:r>
          <a:r>
            <a:rPr lang="en-US" sz="2100" b="0" kern="1200" dirty="0">
              <a:latin typeface="Century Schoolbook" panose="02040604050505020304"/>
            </a:rPr>
            <a:t>but students feel that there aren't enough books in the library that interest them</a:t>
          </a:r>
          <a:r>
            <a:rPr lang="en-US" sz="2100" b="0" kern="1200" dirty="0"/>
            <a:t>.</a:t>
          </a:r>
        </a:p>
      </dsp:txBody>
      <dsp:txXfrm>
        <a:off x="0" y="1392145"/>
        <a:ext cx="6015571" cy="1390107"/>
      </dsp:txXfrm>
    </dsp:sp>
    <dsp:sp modelId="{4435F7BF-2984-4173-AF46-C5D7FF92AFF7}">
      <dsp:nvSpPr>
        <dsp:cNvPr id="0" name=""/>
        <dsp:cNvSpPr/>
      </dsp:nvSpPr>
      <dsp:spPr>
        <a:xfrm>
          <a:off x="0" y="2782252"/>
          <a:ext cx="6015571"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DCB1F65D-5E56-4929-9ACE-3AB95CEB089E}">
      <dsp:nvSpPr>
        <dsp:cNvPr id="0" name=""/>
        <dsp:cNvSpPr/>
      </dsp:nvSpPr>
      <dsp:spPr>
        <a:xfrm>
          <a:off x="0" y="2782252"/>
          <a:ext cx="6015571" cy="1390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US" sz="2100" b="0" kern="1200" dirty="0"/>
            <a:t> Charity shops have many books </a:t>
          </a:r>
          <a:r>
            <a:rPr lang="en-US" sz="2100" b="0" kern="1200" dirty="0">
              <a:latin typeface="Century Schoolbook" panose="02040604050505020304"/>
            </a:rPr>
            <a:t>gathering dust</a:t>
          </a:r>
          <a:r>
            <a:rPr lang="en-US" sz="2100" b="0" kern="1200" dirty="0"/>
            <a:t> and many of these books are near perfect </a:t>
          </a:r>
          <a:r>
            <a:rPr lang="en-US" sz="2100" b="0" kern="1200" dirty="0">
              <a:latin typeface="Century Schoolbook" panose="02040604050505020304"/>
            </a:rPr>
            <a:t>condition. The charity</a:t>
          </a:r>
          <a:r>
            <a:rPr lang="en-US" sz="2100" b="0" kern="1200" dirty="0"/>
            <a:t> shops need to sell these books to </a:t>
          </a:r>
          <a:r>
            <a:rPr lang="en-US" sz="2100" b="0" kern="1200" dirty="0">
              <a:latin typeface="Century Schoolbook" panose="02040604050505020304"/>
            </a:rPr>
            <a:t>raise money for their causes</a:t>
          </a:r>
          <a:r>
            <a:rPr lang="en-US" sz="2100" b="0" kern="1200" dirty="0"/>
            <a:t>.</a:t>
          </a:r>
        </a:p>
      </dsp:txBody>
      <dsp:txXfrm>
        <a:off x="0" y="2782252"/>
        <a:ext cx="6015571" cy="139010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5E49B413-8DA5-4D9A-8488-A7674BB6BA1D}" type="datetimeFigureOut">
              <a:rPr lang="en-GB" smtClean="0"/>
              <a:t>11/11/2020</a:t>
            </a:fld>
            <a:endParaRPr lang="en-GB"/>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F1E03A3-2F95-4382-AD31-422BF37D8F0C}"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605417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49B413-8DA5-4D9A-8488-A7674BB6BA1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1E03A3-2F95-4382-AD31-422BF37D8F0C}" type="slidenum">
              <a:rPr lang="en-GB" smtClean="0"/>
              <a:t>‹#›</a:t>
            </a:fld>
            <a:endParaRPr lang="en-GB"/>
          </a:p>
        </p:txBody>
      </p:sp>
    </p:spTree>
    <p:extLst>
      <p:ext uri="{BB962C8B-B14F-4D97-AF65-F5344CB8AC3E}">
        <p14:creationId xmlns:p14="http://schemas.microsoft.com/office/powerpoint/2010/main" val="267350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49B413-8DA5-4D9A-8488-A7674BB6BA1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1E03A3-2F95-4382-AD31-422BF37D8F0C}" type="slidenum">
              <a:rPr lang="en-GB" smtClean="0"/>
              <a:t>‹#›</a:t>
            </a:fld>
            <a:endParaRPr lang="en-GB"/>
          </a:p>
        </p:txBody>
      </p:sp>
    </p:spTree>
    <p:extLst>
      <p:ext uri="{BB962C8B-B14F-4D97-AF65-F5344CB8AC3E}">
        <p14:creationId xmlns:p14="http://schemas.microsoft.com/office/powerpoint/2010/main" val="1406579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49B413-8DA5-4D9A-8488-A7674BB6BA1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1E03A3-2F95-4382-AD31-422BF37D8F0C}" type="slidenum">
              <a:rPr lang="en-GB" smtClean="0"/>
              <a:t>‹#›</a:t>
            </a:fld>
            <a:endParaRPr lang="en-GB"/>
          </a:p>
        </p:txBody>
      </p:sp>
    </p:spTree>
    <p:extLst>
      <p:ext uri="{BB962C8B-B14F-4D97-AF65-F5344CB8AC3E}">
        <p14:creationId xmlns:p14="http://schemas.microsoft.com/office/powerpoint/2010/main" val="247922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49B413-8DA5-4D9A-8488-A7674BB6BA1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1E03A3-2F95-4382-AD31-422BF37D8F0C}"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6501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49B413-8DA5-4D9A-8488-A7674BB6BA1D}" type="datetimeFigureOut">
              <a:rPr lang="en-GB" smtClean="0"/>
              <a:t>11/11/2020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1E03A3-2F95-4382-AD31-422BF37D8F0C}" type="slidenum">
              <a:rPr lang="en-GB" smtClean="0"/>
              <a:t>‹#›</a:t>
            </a:fld>
            <a:endParaRPr lang="en-GB"/>
          </a:p>
        </p:txBody>
      </p:sp>
    </p:spTree>
    <p:extLst>
      <p:ext uri="{BB962C8B-B14F-4D97-AF65-F5344CB8AC3E}">
        <p14:creationId xmlns:p14="http://schemas.microsoft.com/office/powerpoint/2010/main" val="315540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49B413-8DA5-4D9A-8488-A7674BB6BA1D}" type="datetimeFigureOut">
              <a:rPr lang="en-GB" smtClean="0"/>
              <a:t>11/11/2020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1E03A3-2F95-4382-AD31-422BF37D8F0C}" type="slidenum">
              <a:rPr lang="en-GB" smtClean="0"/>
              <a:t>‹#›</a:t>
            </a:fld>
            <a:endParaRPr lang="en-GB"/>
          </a:p>
        </p:txBody>
      </p:sp>
    </p:spTree>
    <p:extLst>
      <p:ext uri="{BB962C8B-B14F-4D97-AF65-F5344CB8AC3E}">
        <p14:creationId xmlns:p14="http://schemas.microsoft.com/office/powerpoint/2010/main" val="297650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49B413-8DA5-4D9A-8488-A7674BB6BA1D}" type="datetimeFigureOut">
              <a:rPr lang="en-GB" smtClean="0"/>
              <a:t>11/11/2020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1E03A3-2F95-4382-AD31-422BF37D8F0C}" type="slidenum">
              <a:rPr lang="en-GB" smtClean="0"/>
              <a:t>‹#›</a:t>
            </a:fld>
            <a:endParaRPr lang="en-GB"/>
          </a:p>
        </p:txBody>
      </p:sp>
    </p:spTree>
    <p:extLst>
      <p:ext uri="{BB962C8B-B14F-4D97-AF65-F5344CB8AC3E}">
        <p14:creationId xmlns:p14="http://schemas.microsoft.com/office/powerpoint/2010/main" val="2311265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9B413-8DA5-4D9A-8488-A7674BB6BA1D}" type="datetimeFigureOut">
              <a:rPr lang="en-GB" smtClean="0"/>
              <a:t>11/11/2020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1E03A3-2F95-4382-AD31-422BF37D8F0C}" type="slidenum">
              <a:rPr lang="en-GB" smtClean="0"/>
              <a:t>‹#›</a:t>
            </a:fld>
            <a:endParaRPr lang="en-GB"/>
          </a:p>
        </p:txBody>
      </p:sp>
    </p:spTree>
    <p:extLst>
      <p:ext uri="{BB962C8B-B14F-4D97-AF65-F5344CB8AC3E}">
        <p14:creationId xmlns:p14="http://schemas.microsoft.com/office/powerpoint/2010/main" val="340024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49B413-8DA5-4D9A-8488-A7674BB6BA1D}" type="datetimeFigureOut">
              <a:rPr lang="en-GB" smtClean="0"/>
              <a:t>11/11/2020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1E03A3-2F95-4382-AD31-422BF37D8F0C}" type="slidenum">
              <a:rPr lang="en-GB" smtClean="0"/>
              <a:t>‹#›</a:t>
            </a:fld>
            <a:endParaRPr lang="en-GB"/>
          </a:p>
        </p:txBody>
      </p:sp>
    </p:spTree>
    <p:extLst>
      <p:ext uri="{BB962C8B-B14F-4D97-AF65-F5344CB8AC3E}">
        <p14:creationId xmlns:p14="http://schemas.microsoft.com/office/powerpoint/2010/main" val="2556867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49B413-8DA5-4D9A-8488-A7674BB6BA1D}" type="datetimeFigureOut">
              <a:rPr lang="en-GB" smtClean="0"/>
              <a:t>11/11/2020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1E03A3-2F95-4382-AD31-422BF37D8F0C}" type="slidenum">
              <a:rPr lang="en-GB" smtClean="0"/>
              <a:t>‹#›</a:t>
            </a:fld>
            <a:endParaRPr lang="en-GB"/>
          </a:p>
        </p:txBody>
      </p:sp>
    </p:spTree>
    <p:extLst>
      <p:ext uri="{BB962C8B-B14F-4D97-AF65-F5344CB8AC3E}">
        <p14:creationId xmlns:p14="http://schemas.microsoft.com/office/powerpoint/2010/main" val="1750283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5E49B413-8DA5-4D9A-8488-A7674BB6BA1D}" type="datetimeFigureOut">
              <a:rPr lang="en-GB" smtClean="0"/>
              <a:t>11/11/2020</a:t>
            </a:fld>
            <a:endParaRPr lang="en-GB"/>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GB"/>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F1E03A3-2F95-4382-AD31-422BF37D8F0C}" type="slidenum">
              <a:rPr lang="en-GB" smtClean="0"/>
              <a:t>‹#›</a:t>
            </a:fld>
            <a:endParaRPr lang="en-GB"/>
          </a:p>
        </p:txBody>
      </p:sp>
    </p:spTree>
    <p:extLst>
      <p:ext uri="{BB962C8B-B14F-4D97-AF65-F5344CB8AC3E}">
        <p14:creationId xmlns:p14="http://schemas.microsoft.com/office/powerpoint/2010/main" val="3185659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2304" y="4767313"/>
            <a:ext cx="3466158" cy="2062103"/>
          </a:xfrm>
          <a:prstGeom prst="rect">
            <a:avLst/>
          </a:prstGeom>
          <a:noFill/>
        </p:spPr>
        <p:txBody>
          <a:bodyPr wrap="square" rtlCol="0" anchor="t">
            <a:spAutoFit/>
          </a:bodyPr>
          <a:lstStyle/>
          <a:p>
            <a:r>
              <a:rPr lang="en-GB" sz="3200" u="sng" dirty="0">
                <a:latin typeface="Cordia New"/>
                <a:cs typeface="Cordia New"/>
              </a:rPr>
              <a:t>DID YOU KNOW?</a:t>
            </a:r>
            <a:r>
              <a:rPr lang="en-GB" sz="3200" dirty="0">
                <a:latin typeface="Cordia New"/>
                <a:cs typeface="Cordia New"/>
              </a:rPr>
              <a:t> That every year millions of unsold books around the world are pulped.</a:t>
            </a:r>
          </a:p>
        </p:txBody>
      </p:sp>
      <p:sp>
        <p:nvSpPr>
          <p:cNvPr id="4" name="TextBox 3">
            <a:extLst>
              <a:ext uri="{FF2B5EF4-FFF2-40B4-BE49-F238E27FC236}">
                <a16:creationId xmlns:a16="http://schemas.microsoft.com/office/drawing/2014/main" id="{CB143D39-0EA8-48D7-AAE6-F2E99A5CC7D8}"/>
              </a:ext>
            </a:extLst>
          </p:cNvPr>
          <p:cNvSpPr txBox="1"/>
          <p:nvPr/>
        </p:nvSpPr>
        <p:spPr>
          <a:xfrm>
            <a:off x="58596" y="847308"/>
            <a:ext cx="3151799"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Cordia New"/>
                <a:cs typeface="Cordia New"/>
              </a:rPr>
              <a:t>Produced by Taye, Sophie, Hermila, Alisha and </a:t>
            </a:r>
            <a:r>
              <a:rPr lang="en-US" sz="2800" dirty="0" err="1">
                <a:latin typeface="Cordia New"/>
                <a:cs typeface="Cordia New"/>
              </a:rPr>
              <a:t>Eamen</a:t>
            </a:r>
            <a:r>
              <a:rPr lang="en-US" sz="1600" dirty="0"/>
              <a:t> </a:t>
            </a:r>
          </a:p>
        </p:txBody>
      </p:sp>
      <p:sp>
        <p:nvSpPr>
          <p:cNvPr id="12" name="TextBox 11">
            <a:extLst>
              <a:ext uri="{FF2B5EF4-FFF2-40B4-BE49-F238E27FC236}">
                <a16:creationId xmlns:a16="http://schemas.microsoft.com/office/drawing/2014/main" id="{B40CC385-3A71-3141-8E60-1E949C9120B2}"/>
              </a:ext>
            </a:extLst>
          </p:cNvPr>
          <p:cNvSpPr txBox="1"/>
          <p:nvPr/>
        </p:nvSpPr>
        <p:spPr>
          <a:xfrm>
            <a:off x="-418904" y="63677"/>
            <a:ext cx="3819525" cy="784830"/>
          </a:xfrm>
          <a:prstGeom prst="rect">
            <a:avLst/>
          </a:prstGeom>
          <a:noFill/>
        </p:spPr>
        <p:txBody>
          <a:bodyPr wrap="square" rtlCol="0" anchor="t">
            <a:spAutoFit/>
          </a:bodyPr>
          <a:lstStyle/>
          <a:p>
            <a:pPr algn="ctr"/>
            <a:r>
              <a:rPr lang="en-GB" sz="4500" b="1" dirty="0">
                <a:latin typeface="Cordia New"/>
                <a:cs typeface="Cordia New"/>
              </a:rPr>
              <a:t>BOOK SAVERS</a:t>
            </a:r>
            <a:endParaRPr lang="en-US" sz="4500" b="1" dirty="0">
              <a:latin typeface="Cordia New"/>
              <a:cs typeface="Cordia New"/>
            </a:endParaRPr>
          </a:p>
        </p:txBody>
      </p:sp>
      <p:sp>
        <p:nvSpPr>
          <p:cNvPr id="15" name="Subtitle 2">
            <a:extLst>
              <a:ext uri="{FF2B5EF4-FFF2-40B4-BE49-F238E27FC236}">
                <a16:creationId xmlns:a16="http://schemas.microsoft.com/office/drawing/2014/main" id="{E7E5032B-0BFE-FC49-98B0-03AA67F36D4C}"/>
              </a:ext>
            </a:extLst>
          </p:cNvPr>
          <p:cNvSpPr txBox="1">
            <a:spLocks/>
          </p:cNvSpPr>
          <p:nvPr/>
        </p:nvSpPr>
        <p:spPr>
          <a:xfrm>
            <a:off x="3053701" y="181864"/>
            <a:ext cx="8006493" cy="1901198"/>
          </a:xfrm>
          <a:prstGeom prst="rect">
            <a:avLst/>
          </a:prstGeom>
        </p:spPr>
        <p:txBody>
          <a:bodyPr vert="horz" lIns="91440" tIns="45720" rIns="91440" bIns="45720" rtlCol="0" anchor="t">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GB" sz="2800" b="1" dirty="0">
                <a:latin typeface="Cordia New"/>
                <a:cs typeface="Cordia New"/>
              </a:rPr>
              <a:t>BOOK SAVERS</a:t>
            </a:r>
            <a:r>
              <a:rPr lang="en-GB" sz="2800" dirty="0">
                <a:latin typeface="Cordia New"/>
                <a:cs typeface="Cordia New"/>
              </a:rPr>
              <a:t> – </a:t>
            </a:r>
            <a:r>
              <a:rPr lang="en-GB" sz="2100" dirty="0">
                <a:latin typeface="Century Schoolbook" panose="02040604050505020304" pitchFamily="18" charset="0"/>
                <a:cs typeface="Cordia New"/>
              </a:rPr>
              <a:t>an app that allows pupils and staff to recommend, find and purchase books that are needed in the school library, and not just any books but second-hand, eco-friendly books. As a result, our school will save a lot of money and reduce the number of trees cut down to supply our books.</a:t>
            </a:r>
            <a:endParaRPr lang="en-US" sz="2100" dirty="0">
              <a:latin typeface="Century Schoolbook" panose="02040604050505020304" pitchFamily="18" charset="0"/>
            </a:endParaRPr>
          </a:p>
        </p:txBody>
      </p:sp>
      <p:pic>
        <p:nvPicPr>
          <p:cNvPr id="21" name="Picture 21" descr="A picture containing drawing&#10;&#10;Description generated with very high confidence">
            <a:extLst>
              <a:ext uri="{FF2B5EF4-FFF2-40B4-BE49-F238E27FC236}">
                <a16:creationId xmlns:a16="http://schemas.microsoft.com/office/drawing/2014/main" id="{30C96B43-9F81-4041-B02E-436E82BD7927}"/>
              </a:ext>
            </a:extLst>
          </p:cNvPr>
          <p:cNvPicPr>
            <a:picLocks noChangeAspect="1"/>
          </p:cNvPicPr>
          <p:nvPr/>
        </p:nvPicPr>
        <p:blipFill>
          <a:blip r:embed="rId2"/>
          <a:stretch>
            <a:fillRect/>
          </a:stretch>
        </p:blipFill>
        <p:spPr>
          <a:xfrm rot="20220000">
            <a:off x="4971125" y="4246674"/>
            <a:ext cx="2251587" cy="230896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0395" y="2412826"/>
            <a:ext cx="2619375" cy="17430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0590" y="3898567"/>
            <a:ext cx="2428443" cy="255042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2304" y="1857823"/>
            <a:ext cx="2721906" cy="2381668"/>
          </a:xfrm>
          <a:prstGeom prst="rect">
            <a:avLst/>
          </a:prstGeom>
        </p:spPr>
      </p:pic>
    </p:spTree>
    <p:extLst>
      <p:ext uri="{BB962C8B-B14F-4D97-AF65-F5344CB8AC3E}">
        <p14:creationId xmlns:p14="http://schemas.microsoft.com/office/powerpoint/2010/main" val="882162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B6D324E-2D03-4162-AF1E-D5E32234E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4A73784-2C93-49A0-AD19-8C173BE081E5}"/>
              </a:ext>
            </a:extLst>
          </p:cNvPr>
          <p:cNvSpPr>
            <a:spLocks noGrp="1"/>
          </p:cNvSpPr>
          <p:nvPr>
            <p:ph type="title"/>
          </p:nvPr>
        </p:nvSpPr>
        <p:spPr>
          <a:xfrm>
            <a:off x="4965290" y="365760"/>
            <a:ext cx="5997678" cy="1325562"/>
          </a:xfrm>
        </p:spPr>
        <p:txBody>
          <a:bodyPr vert="horz" lIns="91440" tIns="45720" rIns="91440" bIns="45720" rtlCol="0" anchor="b">
            <a:normAutofit/>
          </a:bodyPr>
          <a:lstStyle/>
          <a:p>
            <a:pPr algn="ctr"/>
            <a:r>
              <a:rPr lang="en-US" sz="4500" b="1" dirty="0">
                <a:latin typeface="Cordia New"/>
                <a:cs typeface="Cordia New"/>
              </a:rPr>
              <a:t>THE PROBLEM</a:t>
            </a:r>
            <a:endParaRPr lang="en-US" sz="4500" b="1"/>
          </a:p>
        </p:txBody>
      </p:sp>
      <p:graphicFrame>
        <p:nvGraphicFramePr>
          <p:cNvPr id="5" name="Diagram 3">
            <a:extLst>
              <a:ext uri="{FF2B5EF4-FFF2-40B4-BE49-F238E27FC236}">
                <a16:creationId xmlns:a16="http://schemas.microsoft.com/office/drawing/2014/main" id="{D2929EA9-99B1-42CB-BB9E-B2F411D52AA3}"/>
              </a:ext>
            </a:extLst>
          </p:cNvPr>
          <p:cNvGraphicFramePr/>
          <p:nvPr>
            <p:extLst>
              <p:ext uri="{D42A27DB-BD31-4B8C-83A1-F6EECF244321}">
                <p14:modId xmlns:p14="http://schemas.microsoft.com/office/powerpoint/2010/main" val="3783662093"/>
              </p:ext>
            </p:extLst>
          </p:nvPr>
        </p:nvGraphicFramePr>
        <p:xfrm>
          <a:off x="4965290" y="1892008"/>
          <a:ext cx="6015571" cy="4174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2191" y="1691322"/>
            <a:ext cx="4291120" cy="4196602"/>
          </a:xfrm>
          <a:prstGeom prst="rect">
            <a:avLst/>
          </a:prstGeom>
        </p:spPr>
      </p:pic>
    </p:spTree>
    <p:extLst>
      <p:ext uri="{BB962C8B-B14F-4D97-AF65-F5344CB8AC3E}">
        <p14:creationId xmlns:p14="http://schemas.microsoft.com/office/powerpoint/2010/main" val="127458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1BD73-D745-C949-8F69-3087121FBCC3}"/>
              </a:ext>
            </a:extLst>
          </p:cNvPr>
          <p:cNvSpPr>
            <a:spLocks noGrp="1"/>
          </p:cNvSpPr>
          <p:nvPr>
            <p:ph type="title"/>
          </p:nvPr>
        </p:nvSpPr>
        <p:spPr>
          <a:xfrm>
            <a:off x="84737" y="51995"/>
            <a:ext cx="11158024" cy="1325562"/>
          </a:xfrm>
        </p:spPr>
        <p:txBody>
          <a:bodyPr>
            <a:normAutofit/>
          </a:bodyPr>
          <a:lstStyle/>
          <a:p>
            <a:pPr algn="ctr"/>
            <a:r>
              <a:rPr lang="en-GB" b="1" dirty="0">
                <a:latin typeface="Cordia New"/>
                <a:cs typeface="Cordia New"/>
              </a:rPr>
              <a:t>WHO ARE WE </a:t>
            </a:r>
            <a:r>
              <a:rPr lang="en-GB" sz="4500" b="1" dirty="0">
                <a:latin typeface="Cordia New"/>
                <a:cs typeface="Cordia New"/>
              </a:rPr>
              <a:t>TRYING</a:t>
            </a:r>
            <a:r>
              <a:rPr lang="en-GB" b="1" dirty="0">
                <a:latin typeface="Cordia New"/>
                <a:cs typeface="Cordia New"/>
              </a:rPr>
              <a:t> TO HELP? - OUR USERS</a:t>
            </a:r>
            <a:endParaRPr lang="en-US" b="1"/>
          </a:p>
        </p:txBody>
      </p:sp>
      <p:sp>
        <p:nvSpPr>
          <p:cNvPr id="3" name="Content Placeholder 2">
            <a:extLst>
              <a:ext uri="{FF2B5EF4-FFF2-40B4-BE49-F238E27FC236}">
                <a16:creationId xmlns:a16="http://schemas.microsoft.com/office/drawing/2014/main" id="{F7AA8328-9EAC-C046-929F-805C6388B8F9}"/>
              </a:ext>
            </a:extLst>
          </p:cNvPr>
          <p:cNvSpPr>
            <a:spLocks noGrp="1"/>
          </p:cNvSpPr>
          <p:nvPr>
            <p:ph idx="1"/>
          </p:nvPr>
        </p:nvSpPr>
        <p:spPr>
          <a:xfrm>
            <a:off x="5553307" y="1466767"/>
            <a:ext cx="5240038" cy="4246562"/>
          </a:xfrm>
        </p:spPr>
        <p:txBody>
          <a:bodyPr vert="horz" lIns="91440" tIns="45720" rIns="91440" bIns="45720" rtlCol="0" anchor="t">
            <a:noAutofit/>
          </a:bodyPr>
          <a:lstStyle/>
          <a:p>
            <a:r>
              <a:rPr lang="en-GB" sz="2100" dirty="0">
                <a:cs typeface="Cordia New"/>
              </a:rPr>
              <a:t>One of our English teachers has started to encourage staff to recommend books for the school library and has pledged to find the books that have been recommended from charity shops. We think an app would make this process easier to manage.</a:t>
            </a:r>
          </a:p>
          <a:p>
            <a:r>
              <a:rPr lang="en-GB" sz="2100" dirty="0">
                <a:cs typeface="Cordia New"/>
              </a:rPr>
              <a:t>Initially the staff and pupils from MSM will use the app, but this could be equally useful to the staff and pupils at all schools.</a:t>
            </a:r>
            <a:endParaRPr lang="en-US" sz="2100" dirty="0">
              <a:cs typeface="Cordia New"/>
            </a:endParaRPr>
          </a:p>
          <a:p>
            <a:pPr marL="0" indent="0">
              <a:buNone/>
            </a:pPr>
            <a:endParaRPr lang="en-GB" sz="17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525" y="1614487"/>
            <a:ext cx="4949782" cy="3503778"/>
          </a:xfrm>
          <a:prstGeom prst="rect">
            <a:avLst/>
          </a:prstGeom>
        </p:spPr>
      </p:pic>
    </p:spTree>
    <p:extLst>
      <p:ext uri="{BB962C8B-B14F-4D97-AF65-F5344CB8AC3E}">
        <p14:creationId xmlns:p14="http://schemas.microsoft.com/office/powerpoint/2010/main" val="904466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38EA-AE31-EE4C-9B4D-5B406468E23F}"/>
              </a:ext>
            </a:extLst>
          </p:cNvPr>
          <p:cNvSpPr>
            <a:spLocks noGrp="1"/>
          </p:cNvSpPr>
          <p:nvPr>
            <p:ph type="title"/>
          </p:nvPr>
        </p:nvSpPr>
        <p:spPr>
          <a:xfrm>
            <a:off x="264507" y="94166"/>
            <a:ext cx="7642675" cy="868438"/>
          </a:xfrm>
        </p:spPr>
        <p:txBody>
          <a:bodyPr>
            <a:noAutofit/>
          </a:bodyPr>
          <a:lstStyle/>
          <a:p>
            <a:r>
              <a:rPr lang="en-GB" b="1" dirty="0">
                <a:latin typeface="Cordia New"/>
                <a:cs typeface="Cordia New"/>
              </a:rPr>
              <a:t>UNDERSTANDING THE PROBLEM</a:t>
            </a:r>
          </a:p>
        </p:txBody>
      </p:sp>
      <p:pic>
        <p:nvPicPr>
          <p:cNvPr id="6" name="Picture 6">
            <a:extLst>
              <a:ext uri="{FF2B5EF4-FFF2-40B4-BE49-F238E27FC236}">
                <a16:creationId xmlns:a16="http://schemas.microsoft.com/office/drawing/2014/main" id="{11C4D3BC-B683-584E-A53A-F5B943547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flipV="1">
            <a:off x="9209711" y="47626"/>
            <a:ext cx="1874623" cy="1501667"/>
          </a:xfrm>
          <a:prstGeom prst="rect">
            <a:avLst/>
          </a:prstGeom>
        </p:spPr>
      </p:pic>
      <p:sp>
        <p:nvSpPr>
          <p:cNvPr id="8" name="Content Placeholder 7">
            <a:extLst>
              <a:ext uri="{FF2B5EF4-FFF2-40B4-BE49-F238E27FC236}">
                <a16:creationId xmlns:a16="http://schemas.microsoft.com/office/drawing/2014/main" id="{7FDB1459-69B3-42F0-8463-2B11EA7B4631}"/>
              </a:ext>
            </a:extLst>
          </p:cNvPr>
          <p:cNvSpPr>
            <a:spLocks noGrp="1"/>
          </p:cNvSpPr>
          <p:nvPr>
            <p:ph idx="1"/>
          </p:nvPr>
        </p:nvSpPr>
        <p:spPr>
          <a:xfrm>
            <a:off x="401549" y="1140542"/>
            <a:ext cx="4984297" cy="5174788"/>
          </a:xfrm>
        </p:spPr>
        <p:txBody>
          <a:bodyPr vert="horz" lIns="91440" tIns="45720" rIns="91440" bIns="45720" rtlCol="0" anchor="t">
            <a:normAutofit fontScale="70000" lnSpcReduction="20000"/>
          </a:bodyPr>
          <a:lstStyle/>
          <a:p>
            <a:pPr marL="0" indent="0">
              <a:buNone/>
            </a:pPr>
            <a:r>
              <a:rPr lang="en-US" b="1" dirty="0"/>
              <a:t>Ask the School Librarian</a:t>
            </a:r>
            <a:endParaRPr lang="en-US" dirty="0"/>
          </a:p>
          <a:p>
            <a:r>
              <a:rPr lang="en-US" dirty="0"/>
              <a:t>How much does the school spend on library books each year? </a:t>
            </a:r>
            <a:r>
              <a:rPr lang="en-US" dirty="0">
                <a:solidFill>
                  <a:srgbClr val="FF0000"/>
                </a:solidFill>
              </a:rPr>
              <a:t>Approx. £200</a:t>
            </a:r>
          </a:p>
          <a:p>
            <a:r>
              <a:rPr lang="en-US" dirty="0"/>
              <a:t>How many books are bought each year? </a:t>
            </a:r>
            <a:r>
              <a:rPr lang="en-US" dirty="0">
                <a:solidFill>
                  <a:srgbClr val="FF0000"/>
                </a:solidFill>
              </a:rPr>
              <a:t>Approx. 30</a:t>
            </a:r>
          </a:p>
          <a:p>
            <a:r>
              <a:rPr lang="en-US" dirty="0"/>
              <a:t>What is the average price of a book? </a:t>
            </a:r>
            <a:r>
              <a:rPr lang="en-US" dirty="0">
                <a:solidFill>
                  <a:srgbClr val="FF0000"/>
                </a:solidFill>
              </a:rPr>
              <a:t>£6.99</a:t>
            </a:r>
          </a:p>
          <a:p>
            <a:r>
              <a:rPr lang="en-US" dirty="0"/>
              <a:t>How many books are lost by pupils each year? </a:t>
            </a:r>
            <a:r>
              <a:rPr lang="en-US" dirty="0">
                <a:solidFill>
                  <a:srgbClr val="FF0000"/>
                </a:solidFill>
              </a:rPr>
              <a:t>Approx. 10</a:t>
            </a:r>
          </a:p>
          <a:p>
            <a:endParaRPr lang="en-US" dirty="0"/>
          </a:p>
          <a:p>
            <a:pPr marL="0" indent="0">
              <a:buNone/>
            </a:pPr>
            <a:r>
              <a:rPr lang="en-US" b="1" dirty="0"/>
              <a:t>Find out by visiting charity shops</a:t>
            </a:r>
          </a:p>
          <a:p>
            <a:r>
              <a:rPr lang="en-US" dirty="0"/>
              <a:t>How much does the average book cost from a charity shop? </a:t>
            </a:r>
            <a:r>
              <a:rPr lang="en-US" dirty="0">
                <a:solidFill>
                  <a:srgbClr val="FF0000"/>
                </a:solidFill>
              </a:rPr>
              <a:t>£2</a:t>
            </a:r>
          </a:p>
          <a:p>
            <a:r>
              <a:rPr lang="en-US" dirty="0"/>
              <a:t>What percentage of books are sold? </a:t>
            </a:r>
            <a:r>
              <a:rPr lang="en-US" dirty="0">
                <a:solidFill>
                  <a:srgbClr val="FF0000"/>
                </a:solidFill>
              </a:rPr>
              <a:t>10%</a:t>
            </a:r>
          </a:p>
          <a:p>
            <a:r>
              <a:rPr lang="en-US" dirty="0"/>
              <a:t>What happens to the books that are not sold? </a:t>
            </a:r>
            <a:r>
              <a:rPr lang="en-US" dirty="0">
                <a:solidFill>
                  <a:srgbClr val="FF0000"/>
                </a:solidFill>
              </a:rPr>
              <a:t>World of books</a:t>
            </a:r>
          </a:p>
          <a:p>
            <a:r>
              <a:rPr lang="en-US" dirty="0"/>
              <a:t>Is there any particular type of book that sells well? </a:t>
            </a:r>
            <a:r>
              <a:rPr lang="en-US" dirty="0">
                <a:solidFill>
                  <a:srgbClr val="FF0000"/>
                </a:solidFill>
              </a:rPr>
              <a:t>Mills and Boon</a:t>
            </a:r>
          </a:p>
          <a:p>
            <a:r>
              <a:rPr lang="en-US" dirty="0"/>
              <a:t>Is there any particular type of book that won’t sell? </a:t>
            </a:r>
            <a:r>
              <a:rPr lang="en-US" dirty="0">
                <a:solidFill>
                  <a:srgbClr val="FF0000"/>
                </a:solidFill>
              </a:rPr>
              <a:t>Heavy books (as customers are on foot not in cars)</a:t>
            </a:r>
          </a:p>
          <a:p>
            <a:endParaRPr lang="en-US" dirty="0"/>
          </a:p>
        </p:txBody>
      </p:sp>
      <p:sp>
        <p:nvSpPr>
          <p:cNvPr id="3" name="TextBox 2">
            <a:extLst>
              <a:ext uri="{FF2B5EF4-FFF2-40B4-BE49-F238E27FC236}">
                <a16:creationId xmlns:a16="http://schemas.microsoft.com/office/drawing/2014/main" id="{C85EBCD7-4C18-4504-8CFD-346BE3680469}"/>
              </a:ext>
            </a:extLst>
          </p:cNvPr>
          <p:cNvSpPr txBox="1"/>
          <p:nvPr/>
        </p:nvSpPr>
        <p:spPr>
          <a:xfrm>
            <a:off x="5395994" y="1043551"/>
            <a:ext cx="5687876" cy="5573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5000"/>
              </a:lnSpc>
              <a:spcBef>
                <a:spcPts val="1400"/>
              </a:spcBef>
              <a:spcAft>
                <a:spcPts val="200"/>
              </a:spcAft>
            </a:pPr>
            <a:r>
              <a:rPr lang="en-US" b="1" dirty="0">
                <a:ea typeface="+mn-lt"/>
                <a:cs typeface="+mn-lt"/>
              </a:rPr>
              <a:t>Ask pupils</a:t>
            </a:r>
            <a:endParaRPr lang="en-US" dirty="0">
              <a:ea typeface="+mn-lt"/>
              <a:cs typeface="+mn-lt"/>
            </a:endParaRPr>
          </a:p>
          <a:p>
            <a:pPr marL="285750" indent="-285750">
              <a:lnSpc>
                <a:spcPct val="95000"/>
              </a:lnSpc>
              <a:spcBef>
                <a:spcPts val="1400"/>
              </a:spcBef>
              <a:spcAft>
                <a:spcPts val="200"/>
              </a:spcAft>
              <a:buFont typeface="Arial"/>
              <a:buChar char="•"/>
            </a:pPr>
            <a:r>
              <a:rPr lang="en-US" dirty="0">
                <a:ea typeface="+mn-lt"/>
                <a:cs typeface="+mn-lt"/>
              </a:rPr>
              <a:t>Do you think there are enough books in the school library? </a:t>
            </a:r>
            <a:r>
              <a:rPr lang="en-US" dirty="0">
                <a:solidFill>
                  <a:srgbClr val="FF0000"/>
                </a:solidFill>
                <a:ea typeface="+mn-lt"/>
                <a:cs typeface="+mn-lt"/>
              </a:rPr>
              <a:t>30%</a:t>
            </a:r>
          </a:p>
          <a:p>
            <a:pPr marL="285750" indent="-285750">
              <a:lnSpc>
                <a:spcPct val="95000"/>
              </a:lnSpc>
              <a:spcBef>
                <a:spcPts val="1400"/>
              </a:spcBef>
              <a:spcAft>
                <a:spcPts val="200"/>
              </a:spcAft>
              <a:buFont typeface="Arial"/>
              <a:buChar char="•"/>
            </a:pPr>
            <a:r>
              <a:rPr lang="en-US" dirty="0">
                <a:ea typeface="+mn-lt"/>
                <a:cs typeface="+mn-lt"/>
              </a:rPr>
              <a:t>Do you think there are enough books that appeal to you/that you want to read in the school library? </a:t>
            </a:r>
            <a:r>
              <a:rPr lang="en-US" dirty="0">
                <a:solidFill>
                  <a:srgbClr val="FF0000"/>
                </a:solidFill>
                <a:ea typeface="+mn-lt"/>
                <a:cs typeface="+mn-lt"/>
              </a:rPr>
              <a:t>0%</a:t>
            </a:r>
          </a:p>
          <a:p>
            <a:pPr marL="285750" indent="-285750">
              <a:lnSpc>
                <a:spcPct val="95000"/>
              </a:lnSpc>
              <a:spcBef>
                <a:spcPts val="1400"/>
              </a:spcBef>
              <a:spcAft>
                <a:spcPts val="200"/>
              </a:spcAft>
              <a:buFont typeface="Arial"/>
              <a:buChar char="•"/>
            </a:pPr>
            <a:r>
              <a:rPr lang="en-US" dirty="0">
                <a:ea typeface="+mn-lt"/>
                <a:cs typeface="+mn-lt"/>
              </a:rPr>
              <a:t>Would you like to be able to recommend books for the school to add to the library collection? </a:t>
            </a:r>
            <a:r>
              <a:rPr lang="en-US" dirty="0">
                <a:solidFill>
                  <a:srgbClr val="FF0000"/>
                </a:solidFill>
                <a:ea typeface="+mn-lt"/>
                <a:cs typeface="+mn-lt"/>
              </a:rPr>
              <a:t>65%</a:t>
            </a:r>
            <a:r>
              <a:rPr lang="en-US" dirty="0">
                <a:ea typeface="+mn-lt"/>
                <a:cs typeface="+mn-lt"/>
              </a:rPr>
              <a:t> </a:t>
            </a:r>
          </a:p>
          <a:p>
            <a:pPr marL="285750" indent="-285750">
              <a:lnSpc>
                <a:spcPct val="95000"/>
              </a:lnSpc>
              <a:spcBef>
                <a:spcPts val="1400"/>
              </a:spcBef>
              <a:spcAft>
                <a:spcPts val="200"/>
              </a:spcAft>
              <a:buFont typeface="Arial"/>
              <a:buChar char="•"/>
            </a:pPr>
            <a:r>
              <a:rPr lang="en-US" dirty="0">
                <a:ea typeface="+mn-lt"/>
                <a:cs typeface="+mn-lt"/>
              </a:rPr>
              <a:t>Would you like to be able to gain house points for finding books in charity shops </a:t>
            </a:r>
            <a:r>
              <a:rPr lang="en-US" dirty="0">
                <a:solidFill>
                  <a:srgbClr val="FF0000"/>
                </a:solidFill>
                <a:ea typeface="+mn-lt"/>
                <a:cs typeface="+mn-lt"/>
              </a:rPr>
              <a:t>76%</a:t>
            </a:r>
          </a:p>
          <a:p>
            <a:pPr marL="285750" indent="-285750">
              <a:lnSpc>
                <a:spcPct val="95000"/>
              </a:lnSpc>
              <a:spcBef>
                <a:spcPts val="1400"/>
              </a:spcBef>
              <a:spcAft>
                <a:spcPts val="200"/>
              </a:spcAft>
              <a:buFont typeface="Arial"/>
              <a:buChar char="•"/>
            </a:pPr>
            <a:r>
              <a:rPr lang="en-US" dirty="0">
                <a:ea typeface="+mn-lt"/>
                <a:cs typeface="+mn-lt"/>
              </a:rPr>
              <a:t>Would you like to be able to rate books that you have read? </a:t>
            </a:r>
            <a:r>
              <a:rPr lang="en-US" dirty="0">
                <a:solidFill>
                  <a:srgbClr val="FF0000"/>
                </a:solidFill>
                <a:ea typeface="+mn-lt"/>
                <a:cs typeface="+mn-lt"/>
              </a:rPr>
              <a:t>38%</a:t>
            </a:r>
          </a:p>
          <a:p>
            <a:pPr marL="285750" indent="-285750">
              <a:lnSpc>
                <a:spcPct val="95000"/>
              </a:lnSpc>
              <a:spcBef>
                <a:spcPts val="1400"/>
              </a:spcBef>
              <a:spcAft>
                <a:spcPts val="200"/>
              </a:spcAft>
              <a:buFont typeface="Arial"/>
              <a:buChar char="•"/>
            </a:pPr>
            <a:r>
              <a:rPr lang="en-US" dirty="0">
                <a:ea typeface="+mn-lt"/>
                <a:cs typeface="+mn-lt"/>
              </a:rPr>
              <a:t>Would you like to be able to see ratings that other students in your year group have given to books? </a:t>
            </a:r>
            <a:r>
              <a:rPr lang="en-US" dirty="0">
                <a:solidFill>
                  <a:srgbClr val="FF0000"/>
                </a:solidFill>
                <a:ea typeface="+mn-lt"/>
                <a:cs typeface="+mn-lt"/>
              </a:rPr>
              <a:t>82%</a:t>
            </a:r>
          </a:p>
          <a:p>
            <a:endParaRPr lang="en-US" dirty="0"/>
          </a:p>
        </p:txBody>
      </p:sp>
    </p:spTree>
    <p:extLst>
      <p:ext uri="{BB962C8B-B14F-4D97-AF65-F5344CB8AC3E}">
        <p14:creationId xmlns:p14="http://schemas.microsoft.com/office/powerpoint/2010/main" val="244595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5B6D324E-2D03-4162-AF1E-D5E32234E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D82664A-B09A-4259-A4AA-2E44D8B78E88}"/>
              </a:ext>
            </a:extLst>
          </p:cNvPr>
          <p:cNvSpPr>
            <a:spLocks noGrp="1"/>
          </p:cNvSpPr>
          <p:nvPr>
            <p:ph type="title"/>
          </p:nvPr>
        </p:nvSpPr>
        <p:spPr>
          <a:xfrm>
            <a:off x="4857216" y="32426"/>
            <a:ext cx="6089162" cy="1325562"/>
          </a:xfrm>
        </p:spPr>
        <p:txBody>
          <a:bodyPr vert="horz" lIns="91440" tIns="45720" rIns="91440" bIns="45720" rtlCol="0" anchor="b">
            <a:normAutofit/>
          </a:bodyPr>
          <a:lstStyle/>
          <a:p>
            <a:pPr algn="ctr"/>
            <a:r>
              <a:rPr lang="en-US" sz="4800" b="1" dirty="0">
                <a:latin typeface="Cordia New"/>
                <a:cs typeface="Cordia New"/>
              </a:rPr>
              <a:t> </a:t>
            </a:r>
            <a:r>
              <a:rPr lang="en-US" b="1" dirty="0">
                <a:latin typeface="Cordia New"/>
                <a:cs typeface="Cordia New"/>
              </a:rPr>
              <a:t>OUR SOLUTION</a:t>
            </a:r>
          </a:p>
        </p:txBody>
      </p:sp>
      <p:sp>
        <p:nvSpPr>
          <p:cNvPr id="3" name="Content Placeholder 2">
            <a:extLst>
              <a:ext uri="{FF2B5EF4-FFF2-40B4-BE49-F238E27FC236}">
                <a16:creationId xmlns:a16="http://schemas.microsoft.com/office/drawing/2014/main" id="{9DD50734-323D-4326-AA41-65810054301C}"/>
              </a:ext>
            </a:extLst>
          </p:cNvPr>
          <p:cNvSpPr>
            <a:spLocks noGrp="1"/>
          </p:cNvSpPr>
          <p:nvPr>
            <p:ph sz="half" idx="1"/>
          </p:nvPr>
        </p:nvSpPr>
        <p:spPr>
          <a:xfrm>
            <a:off x="4857216" y="1384829"/>
            <a:ext cx="6089163" cy="4885080"/>
          </a:xfrm>
        </p:spPr>
        <p:txBody>
          <a:bodyPr vert="horz" lIns="91440" tIns="45720" rIns="91440" bIns="45720" rtlCol="0" anchor="t">
            <a:noAutofit/>
          </a:bodyPr>
          <a:lstStyle/>
          <a:p>
            <a:pPr marL="0" indent="0">
              <a:buNone/>
            </a:pPr>
            <a:r>
              <a:rPr lang="en-US" sz="2100" dirty="0">
                <a:cs typeface="Cordia New"/>
              </a:rPr>
              <a:t>An app that will streamline the process of recommending and finding books for the school library and will be inclusive to the whole school community. It will:</a:t>
            </a:r>
          </a:p>
          <a:p>
            <a:pPr marL="0"/>
            <a:r>
              <a:rPr lang="en-GB" sz="2100" dirty="0">
                <a:cs typeface="Cordia New"/>
              </a:rPr>
              <a:t>Allow pupils and staff to recommend books to be added to the library.</a:t>
            </a:r>
            <a:endParaRPr lang="en-US" sz="2100" dirty="0">
              <a:cs typeface="Cordia New"/>
            </a:endParaRPr>
          </a:p>
          <a:p>
            <a:pPr marL="0"/>
            <a:r>
              <a:rPr lang="en-GB" sz="2100" dirty="0">
                <a:cs typeface="Cordia New"/>
              </a:rPr>
              <a:t>Allow pupils and staff to find the recommended books in charity shops and record proof of purchase.</a:t>
            </a:r>
          </a:p>
          <a:p>
            <a:pPr marL="0"/>
            <a:r>
              <a:rPr lang="en-GB" sz="2100" dirty="0">
                <a:cs typeface="Cordia New"/>
              </a:rPr>
              <a:t>Allow pupils and staff to be rewarded with house points for making recommendations and finding books</a:t>
            </a:r>
            <a:r>
              <a:rPr lang="en-GB" sz="2800" dirty="0">
                <a:latin typeface="Cordia New"/>
                <a:cs typeface="Cordia New"/>
              </a:rPr>
              <a:t>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14692" y="1285875"/>
            <a:ext cx="4222827" cy="4222827"/>
          </a:xfrm>
        </p:spPr>
      </p:pic>
    </p:spTree>
    <p:extLst>
      <p:ext uri="{BB962C8B-B14F-4D97-AF65-F5344CB8AC3E}">
        <p14:creationId xmlns:p14="http://schemas.microsoft.com/office/powerpoint/2010/main" val="96652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a16="http://schemas.microsoft.com/office/drawing/2014/main" id="{5B6D324E-2D03-4162-AF1E-D5E32234E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1C318745-F00E-3F45-A762-C0EA86B714F0}"/>
              </a:ext>
            </a:extLst>
          </p:cNvPr>
          <p:cNvSpPr>
            <a:spLocks noGrp="1"/>
          </p:cNvSpPr>
          <p:nvPr>
            <p:ph type="title"/>
          </p:nvPr>
        </p:nvSpPr>
        <p:spPr>
          <a:xfrm>
            <a:off x="6165069" y="133863"/>
            <a:ext cx="4884539" cy="1221077"/>
          </a:xfrm>
        </p:spPr>
        <p:txBody>
          <a:bodyPr vert="horz" lIns="91440" tIns="45720" rIns="91440" bIns="45720" rtlCol="0" anchor="b">
            <a:normAutofit fontScale="90000"/>
          </a:bodyPr>
          <a:lstStyle/>
          <a:p>
            <a:pPr algn="ctr"/>
            <a:r>
              <a:rPr lang="en-GB" sz="4900" b="1" dirty="0">
                <a:latin typeface="Cordia New"/>
                <a:cs typeface="Cordia New"/>
              </a:rPr>
              <a:t>HOW WILL BOOK SAVERS WORK?</a:t>
            </a:r>
          </a:p>
        </p:txBody>
      </p:sp>
      <p:sp>
        <p:nvSpPr>
          <p:cNvPr id="8" name="Text Placeholder 7">
            <a:extLst>
              <a:ext uri="{FF2B5EF4-FFF2-40B4-BE49-F238E27FC236}">
                <a16:creationId xmlns:a16="http://schemas.microsoft.com/office/drawing/2014/main" id="{7BB2F3CE-5F81-044E-9B18-4B777485775A}"/>
              </a:ext>
            </a:extLst>
          </p:cNvPr>
          <p:cNvSpPr>
            <a:spLocks noGrp="1"/>
          </p:cNvSpPr>
          <p:nvPr>
            <p:ph type="body" sz="half" idx="2"/>
          </p:nvPr>
        </p:nvSpPr>
        <p:spPr>
          <a:xfrm>
            <a:off x="6096000" y="1108946"/>
            <a:ext cx="5147124" cy="5744344"/>
          </a:xfrm>
        </p:spPr>
        <p:txBody>
          <a:bodyPr vert="horz" lIns="91440" tIns="45720" rIns="91440" bIns="45720" rtlCol="0" anchor="t">
            <a:normAutofit fontScale="85000" lnSpcReduction="10000"/>
          </a:bodyPr>
          <a:lstStyle/>
          <a:p>
            <a:pPr indent="-182880"/>
            <a:r>
              <a:rPr lang="en-GB" sz="1800" dirty="0"/>
              <a:t>It will allow pupils and staff to recommend books which they think should be added to the library. These will be authorised by the librarian and added to </a:t>
            </a:r>
            <a:r>
              <a:rPr lang="en-GB" sz="1800" dirty="0">
                <a:ea typeface="+mn-lt"/>
                <a:cs typeface="+mn-lt"/>
              </a:rPr>
              <a:t>a list from which pupils and staff can purchase books from charity shops. This list will show the maximum price that the school will pay for the book.</a:t>
            </a:r>
            <a:endParaRPr lang="en-US" dirty="0">
              <a:ea typeface="+mn-lt"/>
              <a:cs typeface="+mn-lt"/>
            </a:endParaRPr>
          </a:p>
          <a:p>
            <a:pPr indent="-182880">
              <a:lnSpc>
                <a:spcPct val="113999"/>
              </a:lnSpc>
            </a:pPr>
            <a:r>
              <a:rPr lang="en-GB" sz="1800" dirty="0">
                <a:ea typeface="+mn-lt"/>
                <a:cs typeface="+mn-lt"/>
              </a:rPr>
              <a:t>When pupils and staff visit a charity shop, they can view the books that are needed and the maximum price. If they find and purchase a book, they can use the app to send a picture of the receipt to the librarian. When they take the book to the librarian, they will be given the money that they paid for the book. Pupils and staff will be awarded house points if a book from the list is bought and if they make a recommendation which is approved.</a:t>
            </a:r>
          </a:p>
          <a:p>
            <a:pPr indent="-182880">
              <a:lnSpc>
                <a:spcPct val="113999"/>
              </a:lnSpc>
            </a:pPr>
            <a:r>
              <a:rPr lang="en-GB" sz="1800" dirty="0"/>
              <a:t>The app will also allow pupils and staff to view statistics, these will include personal statistics such as number of books recommended, number of books found and number of house points earned as well as a house leader board, pupil leader board and a year group leader board</a:t>
            </a: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639230"/>
            <a:ext cx="5848298" cy="3891776"/>
          </a:xfrm>
        </p:spPr>
      </p:pic>
    </p:spTree>
    <p:extLst>
      <p:ext uri="{BB962C8B-B14F-4D97-AF65-F5344CB8AC3E}">
        <p14:creationId xmlns:p14="http://schemas.microsoft.com/office/powerpoint/2010/main" val="197541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AC0E5-270A-4183-A2F1-74D33F87570E}"/>
              </a:ext>
            </a:extLst>
          </p:cNvPr>
          <p:cNvSpPr>
            <a:spLocks noGrp="1"/>
          </p:cNvSpPr>
          <p:nvPr>
            <p:ph type="title"/>
          </p:nvPr>
        </p:nvSpPr>
        <p:spPr>
          <a:xfrm>
            <a:off x="5151864" y="399213"/>
            <a:ext cx="5828998" cy="448544"/>
          </a:xfrm>
        </p:spPr>
        <p:txBody>
          <a:bodyPr>
            <a:noAutofit/>
          </a:bodyPr>
          <a:lstStyle/>
          <a:p>
            <a:pPr algn="ctr"/>
            <a:r>
              <a:rPr lang="en-US" sz="4500" b="1" dirty="0">
                <a:latin typeface="Cordia New"/>
                <a:cs typeface="Cordia New"/>
              </a:rPr>
              <a:t>PROTOTYPING</a:t>
            </a:r>
          </a:p>
        </p:txBody>
      </p:sp>
      <p:pic>
        <p:nvPicPr>
          <p:cNvPr id="4" name="Picture 4" descr="A close up of a map&#10;&#10;Description generated with high confidence">
            <a:extLst>
              <a:ext uri="{FF2B5EF4-FFF2-40B4-BE49-F238E27FC236}">
                <a16:creationId xmlns:a16="http://schemas.microsoft.com/office/drawing/2014/main" id="{9AEB7B2A-0463-4912-90D4-2F0490F58716}"/>
              </a:ext>
            </a:extLst>
          </p:cNvPr>
          <p:cNvPicPr>
            <a:picLocks noChangeAspect="1"/>
          </p:cNvPicPr>
          <p:nvPr/>
        </p:nvPicPr>
        <p:blipFill rotWithShape="1">
          <a:blip r:embed="rId2"/>
          <a:srcRect r="6733"/>
          <a:stretch/>
        </p:blipFill>
        <p:spPr>
          <a:xfrm>
            <a:off x="20" y="10"/>
            <a:ext cx="4653291" cy="6857990"/>
          </a:xfrm>
          <a:prstGeom prst="rect">
            <a:avLst/>
          </a:prstGeom>
        </p:spPr>
      </p:pic>
      <p:sp>
        <p:nvSpPr>
          <p:cNvPr id="3" name="Content Placeholder 2">
            <a:extLst>
              <a:ext uri="{FF2B5EF4-FFF2-40B4-BE49-F238E27FC236}">
                <a16:creationId xmlns:a16="http://schemas.microsoft.com/office/drawing/2014/main" id="{B42E9D43-93D7-496C-8C0A-F133BD743DC3}"/>
              </a:ext>
            </a:extLst>
          </p:cNvPr>
          <p:cNvSpPr>
            <a:spLocks noGrp="1"/>
          </p:cNvSpPr>
          <p:nvPr>
            <p:ph idx="1"/>
          </p:nvPr>
        </p:nvSpPr>
        <p:spPr>
          <a:xfrm>
            <a:off x="4965290" y="1013702"/>
            <a:ext cx="6015571" cy="5166435"/>
          </a:xfrm>
        </p:spPr>
        <p:txBody>
          <a:bodyPr vert="horz" lIns="91440" tIns="45720" rIns="91440" bIns="45720" rtlCol="0" anchor="t">
            <a:normAutofit lnSpcReduction="10000"/>
          </a:bodyPr>
          <a:lstStyle/>
          <a:p>
            <a:r>
              <a:rPr lang="en-US" sz="2100" dirty="0"/>
              <a:t>We produced flowcharts to show how the different parts of the app would work. This made us think about the admin side of the app which will be managed by the school librarian as well as the user side of the app (see attached files)</a:t>
            </a:r>
          </a:p>
          <a:p>
            <a:r>
              <a:rPr lang="en-US" sz="2100" dirty="0"/>
              <a:t>We used our flowcharts to produce designs for each of the screens that will display in the app (see storyboard)</a:t>
            </a:r>
          </a:p>
          <a:p>
            <a:r>
              <a:rPr lang="en-US" sz="2100" dirty="0"/>
              <a:t>We also thought about the building blocks needed to produce the app (see next slide)</a:t>
            </a:r>
          </a:p>
          <a:p>
            <a:r>
              <a:rPr lang="en-US" sz="2100" dirty="0"/>
              <a:t>We looked at the tech cards and identified notifications, analytics, security, database, storage and compute as being needed to produce a successful app. </a:t>
            </a:r>
          </a:p>
        </p:txBody>
      </p:sp>
    </p:spTree>
    <p:extLst>
      <p:ext uri="{BB962C8B-B14F-4D97-AF65-F5344CB8AC3E}">
        <p14:creationId xmlns:p14="http://schemas.microsoft.com/office/powerpoint/2010/main" val="264025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799332" y="2697679"/>
            <a:ext cx="1903857" cy="1212777"/>
          </a:xfrm>
          <a:prstGeom prst="rect">
            <a:avLst/>
          </a:prstGeom>
        </p:spPr>
      </p:pic>
      <p:cxnSp>
        <p:nvCxnSpPr>
          <p:cNvPr id="4" name="Straight Arrow Connector 3"/>
          <p:cNvCxnSpPr/>
          <p:nvPr/>
        </p:nvCxnSpPr>
        <p:spPr>
          <a:xfrm flipV="1">
            <a:off x="2953512" y="3361816"/>
            <a:ext cx="1316736" cy="548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4270248" y="4124387"/>
            <a:ext cx="1382015" cy="1035177"/>
          </a:xfrm>
          <a:prstGeom prst="rect">
            <a:avLst/>
          </a:prstGeom>
        </p:spPr>
      </p:pic>
      <p:cxnSp>
        <p:nvCxnSpPr>
          <p:cNvPr id="6" name="Straight Arrow Connector 5"/>
          <p:cNvCxnSpPr/>
          <p:nvPr/>
        </p:nvCxnSpPr>
        <p:spPr>
          <a:xfrm>
            <a:off x="3026664" y="4422520"/>
            <a:ext cx="1545336" cy="219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907024" y="2932048"/>
            <a:ext cx="1371600" cy="301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843016" y="4641975"/>
            <a:ext cx="14813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907024" y="3846448"/>
            <a:ext cx="1463040" cy="64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rotWithShape="1">
          <a:blip r:embed="rId4"/>
          <a:srcRect l="73529"/>
          <a:stretch/>
        </p:blipFill>
        <p:spPr>
          <a:xfrm>
            <a:off x="7799387" y="1966594"/>
            <a:ext cx="857250" cy="1116330"/>
          </a:xfrm>
          <a:prstGeom prst="rect">
            <a:avLst/>
          </a:prstGeom>
        </p:spPr>
      </p:pic>
      <p:pic>
        <p:nvPicPr>
          <p:cNvPr id="17" name="Picture 16"/>
          <p:cNvPicPr>
            <a:picLocks noChangeAspect="1"/>
          </p:cNvPicPr>
          <p:nvPr/>
        </p:nvPicPr>
        <p:blipFill>
          <a:blip r:embed="rId5"/>
          <a:stretch>
            <a:fillRect/>
          </a:stretch>
        </p:blipFill>
        <p:spPr>
          <a:xfrm>
            <a:off x="7415784" y="3018154"/>
            <a:ext cx="1768898" cy="1126807"/>
          </a:xfrm>
          <a:prstGeom prst="rect">
            <a:avLst/>
          </a:prstGeom>
        </p:spPr>
      </p:pic>
      <p:pic>
        <p:nvPicPr>
          <p:cNvPr id="18" name="Picture 17"/>
          <p:cNvPicPr>
            <a:picLocks noChangeAspect="1"/>
          </p:cNvPicPr>
          <p:nvPr/>
        </p:nvPicPr>
        <p:blipFill>
          <a:blip r:embed="rId6"/>
          <a:stretch>
            <a:fillRect/>
          </a:stretch>
        </p:blipFill>
        <p:spPr>
          <a:xfrm>
            <a:off x="7565327" y="4134484"/>
            <a:ext cx="1471612" cy="776287"/>
          </a:xfrm>
          <a:prstGeom prst="rect">
            <a:avLst/>
          </a:prstGeom>
        </p:spPr>
      </p:pic>
      <p:pic>
        <p:nvPicPr>
          <p:cNvPr id="19" name="Picture 18"/>
          <p:cNvPicPr>
            <a:picLocks noChangeAspect="1"/>
          </p:cNvPicPr>
          <p:nvPr/>
        </p:nvPicPr>
        <p:blipFill>
          <a:blip r:embed="rId7"/>
          <a:stretch>
            <a:fillRect/>
          </a:stretch>
        </p:blipFill>
        <p:spPr>
          <a:xfrm>
            <a:off x="7732273" y="4954396"/>
            <a:ext cx="1081521" cy="1081521"/>
          </a:xfrm>
          <a:prstGeom prst="rect">
            <a:avLst/>
          </a:prstGeom>
        </p:spPr>
      </p:pic>
      <p:cxnSp>
        <p:nvCxnSpPr>
          <p:cNvPr id="21" name="Straight Arrow Connector 20"/>
          <p:cNvCxnSpPr/>
          <p:nvPr/>
        </p:nvCxnSpPr>
        <p:spPr>
          <a:xfrm>
            <a:off x="5907024" y="5196521"/>
            <a:ext cx="1371600" cy="3324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7"/>
          <a:stretch>
            <a:fillRect/>
          </a:stretch>
        </p:blipFill>
        <p:spPr>
          <a:xfrm>
            <a:off x="195575" y="3171411"/>
            <a:ext cx="1926145" cy="1926145"/>
          </a:xfrm>
          <a:prstGeom prst="rect">
            <a:avLst/>
          </a:prstGeom>
        </p:spPr>
      </p:pic>
      <p:pic>
        <p:nvPicPr>
          <p:cNvPr id="2" name="Picture 1"/>
          <p:cNvPicPr>
            <a:picLocks noChangeAspect="1"/>
          </p:cNvPicPr>
          <p:nvPr/>
        </p:nvPicPr>
        <p:blipFill>
          <a:blip r:embed="rId8"/>
          <a:stretch>
            <a:fillRect/>
          </a:stretch>
        </p:blipFill>
        <p:spPr>
          <a:xfrm>
            <a:off x="2027042" y="3721701"/>
            <a:ext cx="949580" cy="949580"/>
          </a:xfrm>
          <a:prstGeom prst="rect">
            <a:avLst/>
          </a:prstGeom>
        </p:spPr>
      </p:pic>
      <p:sp>
        <p:nvSpPr>
          <p:cNvPr id="23" name="TextBox 22"/>
          <p:cNvSpPr txBox="1"/>
          <p:nvPr/>
        </p:nvSpPr>
        <p:spPr>
          <a:xfrm>
            <a:off x="524785" y="260988"/>
            <a:ext cx="2753783" cy="3416320"/>
          </a:xfrm>
          <a:prstGeom prst="rect">
            <a:avLst/>
          </a:prstGeom>
          <a:noFill/>
        </p:spPr>
        <p:txBody>
          <a:bodyPr wrap="square" rtlCol="0">
            <a:spAutoFit/>
          </a:bodyPr>
          <a:lstStyle/>
          <a:p>
            <a:r>
              <a:rPr lang="en-GB" dirty="0"/>
              <a:t>Users login using school username and password. User chooses from main menu: recommend a book (book details will be entered), find a book (books found and receipt will be entered) or see statistics</a:t>
            </a:r>
          </a:p>
          <a:p>
            <a:r>
              <a:rPr lang="en-GB" dirty="0"/>
              <a:t> </a:t>
            </a:r>
          </a:p>
          <a:p>
            <a:endParaRPr lang="en-GB" dirty="0"/>
          </a:p>
        </p:txBody>
      </p:sp>
      <p:sp>
        <p:nvSpPr>
          <p:cNvPr id="24" name="TextBox 23"/>
          <p:cNvSpPr txBox="1"/>
          <p:nvPr/>
        </p:nvSpPr>
        <p:spPr>
          <a:xfrm>
            <a:off x="3279140" y="73251"/>
            <a:ext cx="4134243" cy="2585323"/>
          </a:xfrm>
          <a:prstGeom prst="rect">
            <a:avLst/>
          </a:prstGeom>
          <a:noFill/>
        </p:spPr>
        <p:txBody>
          <a:bodyPr wrap="square" rtlCol="0" anchor="t">
            <a:spAutoFit/>
          </a:bodyPr>
          <a:lstStyle/>
          <a:p>
            <a:r>
              <a:rPr lang="en-GB" dirty="0"/>
              <a:t>The login details are checked against the database. The book recommendation is added to a database and a message is sent to the librarian. </a:t>
            </a:r>
            <a:r>
              <a:rPr lang="en-GB" dirty="0">
                <a:ea typeface="+mn-lt"/>
                <a:cs typeface="+mn-lt"/>
              </a:rPr>
              <a:t>A lambda function will be used to update the “books to be found” database as books are bought from charity shops.</a:t>
            </a:r>
            <a:r>
              <a:rPr lang="en-GB" dirty="0"/>
              <a:t> Statistics</a:t>
            </a:r>
          </a:p>
          <a:p>
            <a:r>
              <a:rPr lang="en-GB" dirty="0"/>
              <a:t>are produced from database queries.</a:t>
            </a:r>
          </a:p>
        </p:txBody>
      </p:sp>
      <p:sp>
        <p:nvSpPr>
          <p:cNvPr id="25" name="TextBox 24"/>
          <p:cNvSpPr txBox="1"/>
          <p:nvPr/>
        </p:nvSpPr>
        <p:spPr>
          <a:xfrm>
            <a:off x="8869506" y="1736542"/>
            <a:ext cx="2521077" cy="4524315"/>
          </a:xfrm>
          <a:prstGeom prst="rect">
            <a:avLst/>
          </a:prstGeom>
          <a:noFill/>
        </p:spPr>
        <p:txBody>
          <a:bodyPr wrap="square" rtlCol="0" anchor="t">
            <a:spAutoFit/>
          </a:bodyPr>
          <a:lstStyle/>
          <a:p>
            <a:r>
              <a:rPr lang="en-GB" dirty="0"/>
              <a:t>Amazon </a:t>
            </a:r>
            <a:r>
              <a:rPr lang="en-GB" dirty="0" err="1"/>
              <a:t>QuickSight</a:t>
            </a:r>
            <a:r>
              <a:rPr lang="en-GB" dirty="0"/>
              <a:t> for graphs to show statistics</a:t>
            </a:r>
          </a:p>
          <a:p>
            <a:endParaRPr lang="en-GB" dirty="0"/>
          </a:p>
          <a:p>
            <a:endParaRPr lang="en-GB" dirty="0"/>
          </a:p>
          <a:p>
            <a:r>
              <a:rPr lang="en-GB" dirty="0"/>
              <a:t>Amazon SNS for sending messages to the librarian</a:t>
            </a:r>
          </a:p>
          <a:p>
            <a:endParaRPr lang="en-GB" dirty="0"/>
          </a:p>
          <a:p>
            <a:r>
              <a:rPr lang="en-GB" dirty="0"/>
              <a:t>Amazon Dynamo DB for our databases</a:t>
            </a:r>
          </a:p>
          <a:p>
            <a:endParaRPr lang="en-GB" dirty="0"/>
          </a:p>
          <a:p>
            <a:r>
              <a:rPr lang="en-GB" dirty="0"/>
              <a:t>The screen for showing outputs such as books to be found and statistics</a:t>
            </a:r>
          </a:p>
        </p:txBody>
      </p:sp>
      <p:sp>
        <p:nvSpPr>
          <p:cNvPr id="3" name="TextBox 2">
            <a:extLst>
              <a:ext uri="{FF2B5EF4-FFF2-40B4-BE49-F238E27FC236}">
                <a16:creationId xmlns:a16="http://schemas.microsoft.com/office/drawing/2014/main" id="{3F2429E0-6368-481F-988A-B34C619E3C0B}"/>
              </a:ext>
            </a:extLst>
          </p:cNvPr>
          <p:cNvSpPr txBox="1"/>
          <p:nvPr/>
        </p:nvSpPr>
        <p:spPr>
          <a:xfrm>
            <a:off x="524786" y="6027089"/>
            <a:ext cx="2428726" cy="369332"/>
          </a:xfrm>
          <a:prstGeom prst="rect">
            <a:avLst/>
          </a:prstGeom>
          <a:noFill/>
        </p:spPr>
        <p:txBody>
          <a:bodyPr wrap="square" rtlCol="0">
            <a:spAutoFit/>
          </a:bodyPr>
          <a:lstStyle/>
          <a:p>
            <a:r>
              <a:rPr lang="en-GB" dirty="0"/>
              <a:t>INPUTS</a:t>
            </a:r>
          </a:p>
        </p:txBody>
      </p:sp>
      <p:sp>
        <p:nvSpPr>
          <p:cNvPr id="5" name="TextBox 4">
            <a:extLst>
              <a:ext uri="{FF2B5EF4-FFF2-40B4-BE49-F238E27FC236}">
                <a16:creationId xmlns:a16="http://schemas.microsoft.com/office/drawing/2014/main" id="{47DF67BC-CC43-4B6F-A9BD-84178F0A2136}"/>
              </a:ext>
            </a:extLst>
          </p:cNvPr>
          <p:cNvSpPr txBox="1"/>
          <p:nvPr/>
        </p:nvSpPr>
        <p:spPr>
          <a:xfrm>
            <a:off x="4104804" y="6097859"/>
            <a:ext cx="2838615" cy="369332"/>
          </a:xfrm>
          <a:prstGeom prst="rect">
            <a:avLst/>
          </a:prstGeom>
          <a:noFill/>
        </p:spPr>
        <p:txBody>
          <a:bodyPr wrap="square" rtlCol="0">
            <a:spAutoFit/>
          </a:bodyPr>
          <a:lstStyle/>
          <a:p>
            <a:r>
              <a:rPr lang="en-GB" dirty="0"/>
              <a:t>WORK DONE</a:t>
            </a:r>
          </a:p>
        </p:txBody>
      </p:sp>
      <p:sp>
        <p:nvSpPr>
          <p:cNvPr id="8" name="TextBox 7">
            <a:extLst>
              <a:ext uri="{FF2B5EF4-FFF2-40B4-BE49-F238E27FC236}">
                <a16:creationId xmlns:a16="http://schemas.microsoft.com/office/drawing/2014/main" id="{06429C72-24FB-4144-B1BE-0EFCA91498B2}"/>
              </a:ext>
            </a:extLst>
          </p:cNvPr>
          <p:cNvSpPr txBox="1"/>
          <p:nvPr/>
        </p:nvSpPr>
        <p:spPr>
          <a:xfrm>
            <a:off x="8045791" y="6268585"/>
            <a:ext cx="2521077" cy="369332"/>
          </a:xfrm>
          <a:prstGeom prst="rect">
            <a:avLst/>
          </a:prstGeom>
          <a:noFill/>
        </p:spPr>
        <p:txBody>
          <a:bodyPr wrap="square" rtlCol="0">
            <a:spAutoFit/>
          </a:bodyPr>
          <a:lstStyle/>
          <a:p>
            <a:r>
              <a:rPr lang="en-GB" dirty="0"/>
              <a:t>OUTPUTS</a:t>
            </a:r>
          </a:p>
        </p:txBody>
      </p:sp>
      <p:sp>
        <p:nvSpPr>
          <p:cNvPr id="10" name="TextBox 9">
            <a:extLst>
              <a:ext uri="{FF2B5EF4-FFF2-40B4-BE49-F238E27FC236}">
                <a16:creationId xmlns:a16="http://schemas.microsoft.com/office/drawing/2014/main" id="{C81BBBBD-155B-4BBE-915E-53A67B9145B5}"/>
              </a:ext>
            </a:extLst>
          </p:cNvPr>
          <p:cNvSpPr txBox="1"/>
          <p:nvPr/>
        </p:nvSpPr>
        <p:spPr>
          <a:xfrm>
            <a:off x="7856137" y="-71252"/>
            <a:ext cx="3814109" cy="21698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500" b="1" spc="-50" dirty="0">
                <a:latin typeface="Cordia New"/>
                <a:ea typeface="+mj-ea"/>
                <a:cs typeface="Cordia New"/>
              </a:rPr>
              <a:t>THE BUILDING BLOCKS FOR THE APP</a:t>
            </a:r>
          </a:p>
        </p:txBody>
      </p:sp>
      <p:sp>
        <p:nvSpPr>
          <p:cNvPr id="12" name="TextBox 11">
            <a:extLst>
              <a:ext uri="{FF2B5EF4-FFF2-40B4-BE49-F238E27FC236}">
                <a16:creationId xmlns:a16="http://schemas.microsoft.com/office/drawing/2014/main" id="{C8F2D7B4-D362-4DF4-9375-B8103111344C}"/>
              </a:ext>
            </a:extLst>
          </p:cNvPr>
          <p:cNvSpPr txBox="1"/>
          <p:nvPr/>
        </p:nvSpPr>
        <p:spPr>
          <a:xfrm>
            <a:off x="2112352" y="4585922"/>
            <a:ext cx="107852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Amazon mobile hub</a:t>
            </a:r>
          </a:p>
        </p:txBody>
      </p:sp>
    </p:spTree>
    <p:extLst>
      <p:ext uri="{BB962C8B-B14F-4D97-AF65-F5344CB8AC3E}">
        <p14:creationId xmlns:p14="http://schemas.microsoft.com/office/powerpoint/2010/main" val="4057896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0058" y="365760"/>
            <a:ext cx="6304453" cy="649001"/>
          </a:xfrm>
        </p:spPr>
        <p:txBody>
          <a:bodyPr>
            <a:normAutofit fontScale="90000"/>
          </a:bodyPr>
          <a:lstStyle/>
          <a:p>
            <a:pPr algn="ctr"/>
            <a:r>
              <a:rPr lang="en-GB" sz="4500" b="1" dirty="0">
                <a:latin typeface="Cordia New"/>
                <a:cs typeface="Cordia New"/>
              </a:rPr>
              <a:t>TESTING AND PROBLEM SOLVING</a:t>
            </a:r>
          </a:p>
        </p:txBody>
      </p:sp>
      <p:sp>
        <p:nvSpPr>
          <p:cNvPr id="3" name="Content Placeholder 2"/>
          <p:cNvSpPr>
            <a:spLocks noGrp="1"/>
          </p:cNvSpPr>
          <p:nvPr>
            <p:ph idx="1"/>
          </p:nvPr>
        </p:nvSpPr>
        <p:spPr>
          <a:xfrm>
            <a:off x="4427034" y="1014762"/>
            <a:ext cx="6527478" cy="5165376"/>
          </a:xfrm>
        </p:spPr>
        <p:txBody>
          <a:bodyPr vert="horz" lIns="91440" tIns="45720" rIns="91440" bIns="45720" rtlCol="0" anchor="t">
            <a:noAutofit/>
          </a:bodyPr>
          <a:lstStyle/>
          <a:p>
            <a:r>
              <a:rPr lang="en-GB" sz="2100" dirty="0"/>
              <a:t>We asked pupils and Miss Evans (the English teacher who had the initial idea) to look at our designs and suggest improvements and modifications.</a:t>
            </a:r>
          </a:p>
          <a:p>
            <a:r>
              <a:rPr lang="en-GB" sz="2100" dirty="0"/>
              <a:t>They said that everyone using the app should be able to read the recommendations and add to recommendations. So that more than one person can recommend the same book and recommendations can be endorsed by others.</a:t>
            </a:r>
          </a:p>
          <a:p>
            <a:r>
              <a:rPr lang="en-GB" sz="2100" dirty="0"/>
              <a:t>They said that the app should also allow pupils and staff to add details of books that they would like to donate from home.</a:t>
            </a:r>
          </a:p>
          <a:p>
            <a:endParaRPr lang="en-GB" sz="2100" dirty="0"/>
          </a:p>
          <a:p>
            <a:r>
              <a:rPr lang="en-GB" sz="2100" dirty="0"/>
              <a:t>Unfortunately we didn't have time to update our designs to incorporate these suggestions.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516" y="4137103"/>
            <a:ext cx="3835554" cy="236034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546" y="929384"/>
            <a:ext cx="3664088" cy="2438284"/>
          </a:xfrm>
          <a:prstGeom prst="rect">
            <a:avLst/>
          </a:prstGeom>
        </p:spPr>
      </p:pic>
    </p:spTree>
    <p:extLst>
      <p:ext uri="{BB962C8B-B14F-4D97-AF65-F5344CB8AC3E}">
        <p14:creationId xmlns:p14="http://schemas.microsoft.com/office/powerpoint/2010/main" val="735565794"/>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76</TotalTime>
  <Words>1184</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Schoolbook</vt:lpstr>
      <vt:lpstr>Cordia New</vt:lpstr>
      <vt:lpstr>Wingdings 2</vt:lpstr>
      <vt:lpstr>View</vt:lpstr>
      <vt:lpstr>PowerPoint Presentation</vt:lpstr>
      <vt:lpstr>THE PROBLEM</vt:lpstr>
      <vt:lpstr>WHO ARE WE TRYING TO HELP? - OUR USERS</vt:lpstr>
      <vt:lpstr>UNDERSTANDING THE PROBLEM</vt:lpstr>
      <vt:lpstr> OUR SOLUTION</vt:lpstr>
      <vt:lpstr>HOW WILL BOOK SAVERS WORK?</vt:lpstr>
      <vt:lpstr>PROTOTYPING</vt:lpstr>
      <vt:lpstr>PowerPoint Presentation</vt:lpstr>
      <vt:lpstr>TESTING AND PROBLEM SOLVING</vt:lpstr>
    </vt:vector>
  </TitlesOfParts>
  <Company>Mount St Mary's Catholic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SAVERS</dc:title>
  <dc:creator>Taye Parker</dc:creator>
  <cp:lastModifiedBy>Alice Curran</cp:lastModifiedBy>
  <cp:revision>968</cp:revision>
  <cp:lastPrinted>2020-01-28T16:10:30Z</cp:lastPrinted>
  <dcterms:created xsi:type="dcterms:W3CDTF">2020-01-28T15:54:14Z</dcterms:created>
  <dcterms:modified xsi:type="dcterms:W3CDTF">2020-11-11T14:22:24Z</dcterms:modified>
</cp:coreProperties>
</file>