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893" r:id="rId2"/>
  </p:sldMasterIdLst>
  <p:notesMasterIdLst>
    <p:notesMasterId r:id="rId14"/>
  </p:notesMasterIdLst>
  <p:handoutMasterIdLst>
    <p:handoutMasterId r:id="rId15"/>
  </p:handoutMasterIdLst>
  <p:sldIdLst>
    <p:sldId id="710" r:id="rId3"/>
    <p:sldId id="712" r:id="rId4"/>
    <p:sldId id="721" r:id="rId5"/>
    <p:sldId id="720" r:id="rId6"/>
    <p:sldId id="715" r:id="rId7"/>
    <p:sldId id="722" r:id="rId8"/>
    <p:sldId id="723" r:id="rId9"/>
    <p:sldId id="717" r:id="rId10"/>
    <p:sldId id="718" r:id="rId11"/>
    <p:sldId id="716" r:id="rId12"/>
    <p:sldId id="719" r:id="rId13"/>
  </p:sldIdLst>
  <p:sldSz cx="8961438" cy="6721475"/>
  <p:notesSz cx="7315200" cy="9601200"/>
  <p:custDataLst>
    <p:tags r:id="rId16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2B2B2"/>
    <a:srgbClr val="0065CC"/>
    <a:srgbClr val="F8F8F8"/>
    <a:srgbClr val="D7EFFD"/>
    <a:srgbClr val="9900FF"/>
    <a:srgbClr val="66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2139" autoAdjust="0"/>
  </p:normalViewPr>
  <p:slideViewPr>
    <p:cSldViewPr snapToGrid="0">
      <p:cViewPr>
        <p:scale>
          <a:sx n="80" d="100"/>
          <a:sy n="80" d="100"/>
        </p:scale>
        <p:origin x="-54" y="-882"/>
      </p:cViewPr>
      <p:guideLst>
        <p:guide orient="horz" pos="1152"/>
        <p:guide pos="78"/>
        <p:guide pos="5572"/>
        <p:guide pos="4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836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2411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844550" y="601663"/>
            <a:ext cx="5632450" cy="4224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592138" y="5159375"/>
            <a:ext cx="6234112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527800" y="9229725"/>
            <a:ext cx="581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CC428BC2-6F5E-47D0-BE61-85BDD298125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813550" y="103188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 b="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9133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32"/>
          <p:cNvGrpSpPr>
            <a:grpSpLocks/>
          </p:cNvGrpSpPr>
          <p:nvPr/>
        </p:nvGrpSpPr>
        <p:grpSpPr bwMode="auto">
          <a:xfrm>
            <a:off x="247650" y="-3175"/>
            <a:ext cx="5994400" cy="4746625"/>
            <a:chOff x="3494" y="766"/>
            <a:chExt cx="3643" cy="2885"/>
          </a:xfrm>
        </p:grpSpPr>
        <p:sp>
          <p:nvSpPr>
            <p:cNvPr id="5" name="Rectangle 1233"/>
            <p:cNvSpPr>
              <a:spLocks noChangeArrowheads="1"/>
            </p:cNvSpPr>
            <p:nvPr/>
          </p:nvSpPr>
          <p:spPr bwMode="auto">
            <a:xfrm>
              <a:off x="3494" y="1010"/>
              <a:ext cx="2201" cy="1477"/>
            </a:xfrm>
            <a:prstGeom prst="rect">
              <a:avLst/>
            </a:prstGeom>
            <a:solidFill>
              <a:srgbClr val="CDE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6" name="Rectangle 1234"/>
            <p:cNvSpPr>
              <a:spLocks noChangeArrowheads="1"/>
            </p:cNvSpPr>
            <p:nvPr/>
          </p:nvSpPr>
          <p:spPr bwMode="auto">
            <a:xfrm>
              <a:off x="5738" y="766"/>
              <a:ext cx="610" cy="708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7" name="Rectangle 1235"/>
            <p:cNvSpPr>
              <a:spLocks noChangeArrowheads="1"/>
            </p:cNvSpPr>
            <p:nvPr/>
          </p:nvSpPr>
          <p:spPr bwMode="auto">
            <a:xfrm>
              <a:off x="5738" y="1506"/>
              <a:ext cx="860" cy="548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8" name="Rectangle 1236"/>
            <p:cNvSpPr>
              <a:spLocks noChangeArrowheads="1"/>
            </p:cNvSpPr>
            <p:nvPr/>
          </p:nvSpPr>
          <p:spPr bwMode="auto">
            <a:xfrm>
              <a:off x="5738" y="2101"/>
              <a:ext cx="1027" cy="783"/>
            </a:xfrm>
            <a:prstGeom prst="rect">
              <a:avLst/>
            </a:prstGeom>
            <a:solidFill>
              <a:srgbClr val="D7E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9" name="Rectangle 1237"/>
            <p:cNvSpPr>
              <a:spLocks noChangeArrowheads="1"/>
            </p:cNvSpPr>
            <p:nvPr/>
          </p:nvSpPr>
          <p:spPr bwMode="auto">
            <a:xfrm>
              <a:off x="6667" y="1673"/>
              <a:ext cx="470" cy="390"/>
            </a:xfrm>
            <a:prstGeom prst="rect">
              <a:avLst/>
            </a:prstGeom>
            <a:solidFill>
              <a:srgbClr val="E0F3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" name="Rectangle 1238"/>
            <p:cNvSpPr>
              <a:spLocks noChangeArrowheads="1"/>
            </p:cNvSpPr>
            <p:nvPr/>
          </p:nvSpPr>
          <p:spPr bwMode="auto">
            <a:xfrm>
              <a:off x="3794" y="2532"/>
              <a:ext cx="810" cy="512"/>
            </a:xfrm>
            <a:prstGeom prst="rect">
              <a:avLst/>
            </a:prstGeom>
            <a:solidFill>
              <a:srgbClr val="E0F3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1" name="Rectangle 1239"/>
            <p:cNvSpPr>
              <a:spLocks noChangeArrowheads="1"/>
            </p:cNvSpPr>
            <p:nvPr/>
          </p:nvSpPr>
          <p:spPr bwMode="auto">
            <a:xfrm>
              <a:off x="4204" y="3069"/>
              <a:ext cx="406" cy="582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2" name="Rectangle 1240"/>
            <p:cNvSpPr>
              <a:spLocks noChangeArrowheads="1"/>
            </p:cNvSpPr>
            <p:nvPr/>
          </p:nvSpPr>
          <p:spPr bwMode="auto">
            <a:xfrm>
              <a:off x="4652" y="2532"/>
              <a:ext cx="1054" cy="813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</p:grpSp>
      <p:pic>
        <p:nvPicPr>
          <p:cNvPr id="14" name="TitleBottomBar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316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Working Draft Text" hidden="1"/>
          <p:cNvSpPr txBox="1">
            <a:spLocks noChangeArrowheads="1"/>
          </p:cNvSpPr>
          <p:nvPr/>
        </p:nvSpPr>
        <p:spPr bwMode="auto">
          <a:xfrm>
            <a:off x="5027613" y="130175"/>
            <a:ext cx="984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chemeClr val="hlink"/>
                </a:solidFill>
              </a:rPr>
              <a:t>WORKING DRAFT</a:t>
            </a:r>
          </a:p>
        </p:txBody>
      </p:sp>
      <p:sp>
        <p:nvSpPr>
          <p:cNvPr id="16" name="Working Draft" hidden="1"/>
          <p:cNvSpPr txBox="1">
            <a:spLocks noChangeArrowheads="1"/>
          </p:cNvSpPr>
          <p:nvPr/>
        </p:nvSpPr>
        <p:spPr bwMode="auto">
          <a:xfrm>
            <a:off x="5027613" y="28575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0" smtClean="0">
                <a:solidFill>
                  <a:schemeClr val="hlink"/>
                </a:solidFill>
              </a:rPr>
              <a:t>Last Modified 13/03/2014 15:02 GMT Standard Time</a:t>
            </a:r>
            <a:endParaRPr lang="en-US" sz="900" b="0" smtClean="0">
              <a:solidFill>
                <a:schemeClr val="hlink"/>
              </a:solidFill>
            </a:endParaRPr>
          </a:p>
        </p:txBody>
      </p:sp>
      <p:sp>
        <p:nvSpPr>
          <p:cNvPr id="17" name="Printed" hidden="1"/>
          <p:cNvSpPr txBox="1">
            <a:spLocks noChangeArrowheads="1"/>
          </p:cNvSpPr>
          <p:nvPr/>
        </p:nvSpPr>
        <p:spPr bwMode="auto">
          <a:xfrm>
            <a:off x="5027613" y="442913"/>
            <a:ext cx="361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smtClean="0">
                <a:solidFill>
                  <a:schemeClr val="hlink"/>
                </a:solidFill>
              </a:rPr>
              <a:t>Printed</a:t>
            </a:r>
          </a:p>
        </p:txBody>
      </p:sp>
      <p:sp>
        <p:nvSpPr>
          <p:cNvPr id="18" name="McK Document type" hidden="1"/>
          <p:cNvSpPr txBox="1">
            <a:spLocks noChangeArrowheads="1"/>
          </p:cNvSpPr>
          <p:nvPr/>
        </p:nvSpPr>
        <p:spPr bwMode="auto">
          <a:xfrm>
            <a:off x="3948113" y="5262563"/>
            <a:ext cx="4935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chemeClr val="tx2"/>
                </a:solidFill>
              </a:rPr>
              <a:t>Document type</a:t>
            </a:r>
          </a:p>
        </p:txBody>
      </p:sp>
      <p:sp>
        <p:nvSpPr>
          <p:cNvPr id="19" name="McK Date" hidden="1"/>
          <p:cNvSpPr txBox="1">
            <a:spLocks noChangeArrowheads="1"/>
          </p:cNvSpPr>
          <p:nvPr/>
        </p:nvSpPr>
        <p:spPr bwMode="auto">
          <a:xfrm>
            <a:off x="3948113" y="5484813"/>
            <a:ext cx="4935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chemeClr val="hlink"/>
                </a:solidFill>
              </a:rPr>
              <a:t>Date</a:t>
            </a:r>
          </a:p>
        </p:txBody>
      </p:sp>
      <p:sp>
        <p:nvSpPr>
          <p:cNvPr id="20" name="McK Disclaimer" hidden="1"/>
          <p:cNvSpPr>
            <a:spLocks noChangeArrowheads="1"/>
          </p:cNvSpPr>
          <p:nvPr/>
        </p:nvSpPr>
        <p:spPr bwMode="auto">
          <a:xfrm>
            <a:off x="3948113" y="5857875"/>
            <a:ext cx="4408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b="0" smtClean="0">
                <a:solidFill>
                  <a:schemeClr val="hlink"/>
                </a:solidFill>
              </a:rPr>
              <a:t>CONFIDENTIAL AND PROPRIETARY</a:t>
            </a:r>
          </a:p>
          <a:p>
            <a:pPr>
              <a:defRPr/>
            </a:pPr>
            <a:r>
              <a:rPr lang="en-US" sz="800" b="0" smtClean="0">
                <a:solidFill>
                  <a:schemeClr val="hlink"/>
                </a:solidFill>
              </a:rPr>
              <a:t>Any use of this material without specific permission of McKinsey &amp; Company is strictly prohibited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48113" y="4316413"/>
            <a:ext cx="4897437" cy="341312"/>
          </a:xfrm>
        </p:spPr>
        <p:txBody>
          <a:bodyPr/>
          <a:lstStyle>
            <a:lvl1pPr>
              <a:lnSpc>
                <a:spcPct val="80000"/>
              </a:lnSpc>
              <a:defRPr sz="2800" b="0"/>
            </a:lvl1pPr>
          </a:lstStyle>
          <a:p>
            <a:pPr lvl="0"/>
            <a:r>
              <a:rPr lang="en-AU" noProof="0" dirty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48113" y="5019675"/>
            <a:ext cx="4935537" cy="233363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pic>
        <p:nvPicPr>
          <p:cNvPr id="21" name="Picture 7" descr="FutureFoundations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0" y="5377532"/>
            <a:ext cx="1189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5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4A25-F6F7-4D69-8A96-F770D9717703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32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2A1A-5DF2-42ED-B28C-A9C4A2B67542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00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B1E2-AB5C-484C-8B14-E5077C568389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46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32"/>
          <p:cNvGrpSpPr>
            <a:grpSpLocks/>
          </p:cNvGrpSpPr>
          <p:nvPr/>
        </p:nvGrpSpPr>
        <p:grpSpPr bwMode="auto">
          <a:xfrm>
            <a:off x="247650" y="-3175"/>
            <a:ext cx="5994400" cy="4746625"/>
            <a:chOff x="3494" y="766"/>
            <a:chExt cx="3643" cy="2885"/>
          </a:xfrm>
        </p:grpSpPr>
        <p:sp>
          <p:nvSpPr>
            <p:cNvPr id="5" name="Rectangle 1233"/>
            <p:cNvSpPr>
              <a:spLocks noChangeArrowheads="1"/>
            </p:cNvSpPr>
            <p:nvPr/>
          </p:nvSpPr>
          <p:spPr bwMode="auto">
            <a:xfrm>
              <a:off x="3494" y="1010"/>
              <a:ext cx="2201" cy="1477"/>
            </a:xfrm>
            <a:prstGeom prst="rect">
              <a:avLst/>
            </a:prstGeom>
            <a:solidFill>
              <a:srgbClr val="CDEC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6" name="Rectangle 1234"/>
            <p:cNvSpPr>
              <a:spLocks noChangeArrowheads="1"/>
            </p:cNvSpPr>
            <p:nvPr/>
          </p:nvSpPr>
          <p:spPr bwMode="auto">
            <a:xfrm>
              <a:off x="5738" y="766"/>
              <a:ext cx="610" cy="708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7" name="Rectangle 1235"/>
            <p:cNvSpPr>
              <a:spLocks noChangeArrowheads="1"/>
            </p:cNvSpPr>
            <p:nvPr/>
          </p:nvSpPr>
          <p:spPr bwMode="auto">
            <a:xfrm>
              <a:off x="5738" y="1506"/>
              <a:ext cx="860" cy="548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8" name="Rectangle 1236"/>
            <p:cNvSpPr>
              <a:spLocks noChangeArrowheads="1"/>
            </p:cNvSpPr>
            <p:nvPr/>
          </p:nvSpPr>
          <p:spPr bwMode="auto">
            <a:xfrm>
              <a:off x="5738" y="2101"/>
              <a:ext cx="1027" cy="783"/>
            </a:xfrm>
            <a:prstGeom prst="rect">
              <a:avLst/>
            </a:prstGeom>
            <a:solidFill>
              <a:srgbClr val="D7EF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9" name="Rectangle 1237"/>
            <p:cNvSpPr>
              <a:spLocks noChangeArrowheads="1"/>
            </p:cNvSpPr>
            <p:nvPr/>
          </p:nvSpPr>
          <p:spPr bwMode="auto">
            <a:xfrm>
              <a:off x="6667" y="1673"/>
              <a:ext cx="470" cy="390"/>
            </a:xfrm>
            <a:prstGeom prst="rect">
              <a:avLst/>
            </a:prstGeom>
            <a:solidFill>
              <a:srgbClr val="E0F3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" name="Rectangle 1238"/>
            <p:cNvSpPr>
              <a:spLocks noChangeArrowheads="1"/>
            </p:cNvSpPr>
            <p:nvPr/>
          </p:nvSpPr>
          <p:spPr bwMode="auto">
            <a:xfrm>
              <a:off x="3794" y="2532"/>
              <a:ext cx="810" cy="512"/>
            </a:xfrm>
            <a:prstGeom prst="rect">
              <a:avLst/>
            </a:prstGeom>
            <a:solidFill>
              <a:srgbClr val="E0F3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1" name="Rectangle 1239"/>
            <p:cNvSpPr>
              <a:spLocks noChangeArrowheads="1"/>
            </p:cNvSpPr>
            <p:nvPr/>
          </p:nvSpPr>
          <p:spPr bwMode="auto">
            <a:xfrm>
              <a:off x="4204" y="3069"/>
              <a:ext cx="406" cy="582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2" name="Rectangle 1240"/>
            <p:cNvSpPr>
              <a:spLocks noChangeArrowheads="1"/>
            </p:cNvSpPr>
            <p:nvPr/>
          </p:nvSpPr>
          <p:spPr bwMode="auto">
            <a:xfrm>
              <a:off x="4652" y="2532"/>
              <a:ext cx="1054" cy="813"/>
            </a:xfrm>
            <a:prstGeom prst="rect">
              <a:avLst/>
            </a:prstGeom>
            <a:solidFill>
              <a:srgbClr val="9CDE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</p:grpSp>
      <p:pic>
        <p:nvPicPr>
          <p:cNvPr id="14" name="TitleBottomBar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316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Working Draft Text" hidden="1"/>
          <p:cNvSpPr txBox="1">
            <a:spLocks noChangeArrowheads="1"/>
          </p:cNvSpPr>
          <p:nvPr/>
        </p:nvSpPr>
        <p:spPr bwMode="auto">
          <a:xfrm>
            <a:off x="5027613" y="130175"/>
            <a:ext cx="9842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chemeClr val="hlink"/>
                </a:solidFill>
              </a:rPr>
              <a:t>WORKING DRAFT</a:t>
            </a:r>
          </a:p>
        </p:txBody>
      </p:sp>
      <p:sp>
        <p:nvSpPr>
          <p:cNvPr id="16" name="Working Draft" hidden="1"/>
          <p:cNvSpPr txBox="1">
            <a:spLocks noChangeArrowheads="1"/>
          </p:cNvSpPr>
          <p:nvPr/>
        </p:nvSpPr>
        <p:spPr bwMode="auto">
          <a:xfrm>
            <a:off x="5027613" y="285750"/>
            <a:ext cx="26930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0" smtClean="0">
                <a:solidFill>
                  <a:schemeClr val="hlink"/>
                </a:solidFill>
              </a:rPr>
              <a:t>Last Modified 13/03/2014 15:02 GMT Standard Time</a:t>
            </a:r>
            <a:endParaRPr lang="en-US" sz="900" b="0" smtClean="0">
              <a:solidFill>
                <a:schemeClr val="hlink"/>
              </a:solidFill>
            </a:endParaRPr>
          </a:p>
        </p:txBody>
      </p:sp>
      <p:sp>
        <p:nvSpPr>
          <p:cNvPr id="17" name="Printed" hidden="1"/>
          <p:cNvSpPr txBox="1">
            <a:spLocks noChangeArrowheads="1"/>
          </p:cNvSpPr>
          <p:nvPr/>
        </p:nvSpPr>
        <p:spPr bwMode="auto">
          <a:xfrm>
            <a:off x="5027613" y="442913"/>
            <a:ext cx="3619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b="0" smtClean="0">
                <a:solidFill>
                  <a:schemeClr val="hlink"/>
                </a:solidFill>
              </a:rPr>
              <a:t>Printed</a:t>
            </a:r>
          </a:p>
        </p:txBody>
      </p:sp>
      <p:sp>
        <p:nvSpPr>
          <p:cNvPr id="18" name="McK Document type" hidden="1"/>
          <p:cNvSpPr txBox="1">
            <a:spLocks noChangeArrowheads="1"/>
          </p:cNvSpPr>
          <p:nvPr/>
        </p:nvSpPr>
        <p:spPr bwMode="auto">
          <a:xfrm>
            <a:off x="3948113" y="5262563"/>
            <a:ext cx="4935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chemeClr val="tx2"/>
                </a:solidFill>
              </a:rPr>
              <a:t>Document type</a:t>
            </a:r>
          </a:p>
        </p:txBody>
      </p:sp>
      <p:sp>
        <p:nvSpPr>
          <p:cNvPr id="19" name="McK Date" hidden="1"/>
          <p:cNvSpPr txBox="1">
            <a:spLocks noChangeArrowheads="1"/>
          </p:cNvSpPr>
          <p:nvPr/>
        </p:nvSpPr>
        <p:spPr bwMode="auto">
          <a:xfrm>
            <a:off x="3948113" y="5484813"/>
            <a:ext cx="49355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0" smtClean="0">
                <a:solidFill>
                  <a:schemeClr val="hlink"/>
                </a:solidFill>
              </a:rPr>
              <a:t>Date</a:t>
            </a:r>
          </a:p>
        </p:txBody>
      </p:sp>
      <p:sp>
        <p:nvSpPr>
          <p:cNvPr id="20" name="McK Disclaimer" hidden="1"/>
          <p:cNvSpPr>
            <a:spLocks noChangeArrowheads="1"/>
          </p:cNvSpPr>
          <p:nvPr/>
        </p:nvSpPr>
        <p:spPr bwMode="auto">
          <a:xfrm>
            <a:off x="3948113" y="5857875"/>
            <a:ext cx="4408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4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800" b="0" smtClean="0">
                <a:solidFill>
                  <a:schemeClr val="hlink"/>
                </a:solidFill>
              </a:rPr>
              <a:t>CONFIDENTIAL AND PROPRIETARY</a:t>
            </a:r>
          </a:p>
          <a:p>
            <a:pPr>
              <a:defRPr/>
            </a:pPr>
            <a:r>
              <a:rPr lang="en-US" sz="800" b="0" smtClean="0">
                <a:solidFill>
                  <a:schemeClr val="hlink"/>
                </a:solidFill>
              </a:rPr>
              <a:t>Any use of this material without specific permission of McKinsey &amp; Company is strictly prohibited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948113" y="4316413"/>
            <a:ext cx="4897437" cy="341312"/>
          </a:xfrm>
        </p:spPr>
        <p:txBody>
          <a:bodyPr/>
          <a:lstStyle>
            <a:lvl1pPr>
              <a:lnSpc>
                <a:spcPct val="80000"/>
              </a:lnSpc>
              <a:defRPr sz="2800" b="0"/>
            </a:lvl1pPr>
          </a:lstStyle>
          <a:p>
            <a:pPr lvl="0"/>
            <a:r>
              <a:rPr lang="en-AU" noProof="0" dirty="0" smtClean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948113" y="5019675"/>
            <a:ext cx="4935537" cy="233363"/>
          </a:xfrm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pic>
        <p:nvPicPr>
          <p:cNvPr id="21" name="Picture 7" descr="FutureFoundations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0" y="5377532"/>
            <a:ext cx="1189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0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783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8B2E-4AF3-4F9C-8B1C-072A75B64420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13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6F92-A3F2-49DD-9B90-1289CABBC638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213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4613-3C9A-491D-B912-46ED36034C6B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32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4613-3C9A-491D-B912-46ED36034C6B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52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867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A6A5-C594-4D12-98CD-5E40D19051FD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322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81B4-6191-419C-9B52-B8569DB9C8E9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186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775" y="4705350"/>
            <a:ext cx="5376863" cy="555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55775" y="600075"/>
            <a:ext cx="5376863" cy="40338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5775" y="5260975"/>
            <a:ext cx="5376863" cy="788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4A25-F6F7-4D69-8A96-F770D9717703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45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2A1A-5DF2-42ED-B28C-A9C4A2B67542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4887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230188"/>
            <a:ext cx="2154237" cy="294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3" y="230188"/>
            <a:ext cx="6311900" cy="294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B1E2-AB5C-484C-8B14-E5077C568389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56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025" y="4319588"/>
            <a:ext cx="7616825" cy="133508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025" y="2849563"/>
            <a:ext cx="7616825" cy="14700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51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2563" y="1951038"/>
            <a:ext cx="2074862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9825" y="1951038"/>
            <a:ext cx="2074863" cy="122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8B2E-4AF3-4F9C-8B1C-072A75B64420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86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9875"/>
            <a:ext cx="8066088" cy="11191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5" y="1504950"/>
            <a:ext cx="3959225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5" y="2132013"/>
            <a:ext cx="3959225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2950" y="1504950"/>
            <a:ext cx="3960813" cy="6270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2950" y="2132013"/>
            <a:ext cx="3960813" cy="38719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6F92-A3F2-49DD-9B90-1289CABBC638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669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4613-3C9A-491D-B912-46ED36034C6B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14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E4613-3C9A-491D-B912-46ED36034C6B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161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0A6A5-C594-4D12-98CD-5E40D19051FD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72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8288"/>
            <a:ext cx="2947988" cy="1138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13" y="268288"/>
            <a:ext cx="5010150" cy="5735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675" y="1406525"/>
            <a:ext cx="2947988" cy="4597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45513" y="6435725"/>
            <a:ext cx="195262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81B4-6191-419C-9B52-B8569DB9C8E9}" type="slidenum">
              <a:rPr lang="en-AU"/>
              <a:pPr>
                <a:defRPr/>
              </a:pPr>
              <a:t>‹#›</a:t>
            </a:fld>
            <a:r>
              <a:rPr lang="en-A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62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471488"/>
            <a:ext cx="4457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AU" sz="1400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785813"/>
            <a:ext cx="8666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1600" b="0" smtClean="0">
                <a:solidFill>
                  <a:schemeClr val="tx2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000" b="0" smtClean="0"/>
                <a:t>1 Footnote</a:t>
              </a:r>
            </a:p>
          </p:txBody>
        </p:sp>
        <p:sp>
          <p:nvSpPr>
            <p:cNvPr id="1046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AU" sz="10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43" name="AutoShape 249" hidden="1"/>
            <p:cNvCxnSpPr>
              <a:cxnSpLocks noChangeShapeType="1"/>
              <a:stCxn id="1044" idx="4"/>
              <a:endCxn id="104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AU" smtClean="0"/>
                <a:t>Title</a:t>
              </a:r>
            </a:p>
            <a:p>
              <a:pPr eaLnBrk="1" hangingPunct="1">
                <a:defRPr/>
              </a:pPr>
              <a:r>
                <a:rPr lang="en-AU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sz="800" b="0" smtClean="0">
              <a:solidFill>
                <a:srgbClr val="000000"/>
              </a:solidFill>
            </a:endParaRPr>
          </a:p>
        </p:txBody>
      </p:sp>
      <p:sp>
        <p:nvSpPr>
          <p:cNvPr id="103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grpSp>
        <p:nvGrpSpPr>
          <p:cNvPr id="1034" name="Group 304"/>
          <p:cNvGrpSpPr>
            <a:grpSpLocks/>
          </p:cNvGrpSpPr>
          <p:nvPr/>
        </p:nvGrpSpPr>
        <p:grpSpPr bwMode="auto">
          <a:xfrm flipH="1">
            <a:off x="7758113" y="0"/>
            <a:ext cx="1203325" cy="981075"/>
            <a:chOff x="-3" y="996"/>
            <a:chExt cx="840" cy="685"/>
          </a:xfrm>
        </p:grpSpPr>
        <p:sp>
          <p:nvSpPr>
            <p:cNvPr id="1035" name="Rectangle 305"/>
            <p:cNvSpPr>
              <a:spLocks noChangeArrowheads="1"/>
            </p:cNvSpPr>
            <p:nvPr/>
          </p:nvSpPr>
          <p:spPr bwMode="auto">
            <a:xfrm flipH="1">
              <a:off x="-3" y="1053"/>
              <a:ext cx="508" cy="351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6" name="Rectangle 306"/>
            <p:cNvSpPr>
              <a:spLocks noChangeArrowheads="1"/>
            </p:cNvSpPr>
            <p:nvPr/>
          </p:nvSpPr>
          <p:spPr bwMode="auto">
            <a:xfrm flipH="1">
              <a:off x="516" y="1311"/>
              <a:ext cx="238" cy="187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7" name="Rectangle 307"/>
            <p:cNvSpPr>
              <a:spLocks noChangeArrowheads="1"/>
            </p:cNvSpPr>
            <p:nvPr/>
          </p:nvSpPr>
          <p:spPr bwMode="auto">
            <a:xfrm flipH="1">
              <a:off x="515" y="1170"/>
              <a:ext cx="204" cy="131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8" name="Rectangle 308"/>
            <p:cNvSpPr>
              <a:spLocks noChangeArrowheads="1"/>
            </p:cNvSpPr>
            <p:nvPr/>
          </p:nvSpPr>
          <p:spPr bwMode="auto">
            <a:xfrm flipH="1">
              <a:off x="730" y="1209"/>
              <a:ext cx="107" cy="92"/>
            </a:xfrm>
            <a:prstGeom prst="rect">
              <a:avLst/>
            </a:prstGeom>
            <a:solidFill>
              <a:schemeClr val="tx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9" name="Rectangle 309"/>
            <p:cNvSpPr>
              <a:spLocks noChangeArrowheads="1"/>
            </p:cNvSpPr>
            <p:nvPr/>
          </p:nvSpPr>
          <p:spPr bwMode="auto">
            <a:xfrm flipH="1">
              <a:off x="265" y="1415"/>
              <a:ext cx="243" cy="193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40" name="Rectangle 310"/>
            <p:cNvSpPr>
              <a:spLocks noChangeArrowheads="1"/>
            </p:cNvSpPr>
            <p:nvPr/>
          </p:nvSpPr>
          <p:spPr bwMode="auto">
            <a:xfrm flipH="1">
              <a:off x="68" y="1415"/>
              <a:ext cx="186" cy="122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41" name="Rectangle 311"/>
            <p:cNvSpPr>
              <a:spLocks noChangeArrowheads="1"/>
            </p:cNvSpPr>
            <p:nvPr/>
          </p:nvSpPr>
          <p:spPr bwMode="auto">
            <a:xfrm flipH="1">
              <a:off x="161" y="1544"/>
              <a:ext cx="93" cy="137"/>
            </a:xfrm>
            <a:prstGeom prst="rect">
              <a:avLst/>
            </a:prstGeom>
            <a:solidFill>
              <a:schemeClr val="tx2">
                <a:alpha val="1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42" name="Rectangle 312"/>
            <p:cNvSpPr>
              <a:spLocks noChangeArrowheads="1"/>
            </p:cNvSpPr>
            <p:nvPr/>
          </p:nvSpPr>
          <p:spPr bwMode="auto">
            <a:xfrm flipH="1">
              <a:off x="516" y="996"/>
              <a:ext cx="142" cy="166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</p:grpSp>
      <p:pic>
        <p:nvPicPr>
          <p:cNvPr id="23" name="Picture 7" descr="FutureFoundations_Logo_RGB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0" y="5377532"/>
            <a:ext cx="11890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TitleBottomBarBW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316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92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6125" indent="-130175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471488"/>
            <a:ext cx="44576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McK 1. On-page tracker" hidden="1"/>
          <p:cNvSpPr>
            <a:spLocks noChangeArrowheads="1"/>
          </p:cNvSpPr>
          <p:nvPr/>
        </p:nvSpPr>
        <p:spPr bwMode="auto">
          <a:xfrm>
            <a:off x="119063" y="26988"/>
            <a:ext cx="850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AU" sz="1400" b="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19063" y="785813"/>
            <a:ext cx="86661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AU" sz="1600" b="0" smtClean="0">
                <a:solidFill>
                  <a:schemeClr val="tx2"/>
                </a:solidFill>
              </a:rPr>
              <a:t>Unit of measure</a:t>
            </a:r>
          </a:p>
        </p:txBody>
      </p:sp>
      <p:grpSp>
        <p:nvGrpSpPr>
          <p:cNvPr id="1029" name="McK Slide Elements"/>
          <p:cNvGrpSpPr>
            <a:grpSpLocks/>
          </p:cNvGrpSpPr>
          <p:nvPr userDrawn="1"/>
        </p:nvGrpSpPr>
        <p:grpSpPr bwMode="auto">
          <a:xfrm>
            <a:off x="119063" y="6080125"/>
            <a:ext cx="8548687" cy="508000"/>
            <a:chOff x="75" y="3830"/>
            <a:chExt cx="5385" cy="320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AU" sz="1000" b="0" smtClean="0"/>
                <a:t>1 Footnote</a:t>
              </a:r>
            </a:p>
          </p:txBody>
        </p:sp>
        <p:sp>
          <p:nvSpPr>
            <p:cNvPr id="1046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AU" sz="1000" b="0" smtClean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030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043" name="AutoShape 249" hidden="1"/>
            <p:cNvCxnSpPr>
              <a:cxnSpLocks noChangeShapeType="1"/>
              <a:stCxn id="1044" idx="4"/>
              <a:endCxn id="104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4" name="AutoShape 250" hidden="1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AU" smtClean="0"/>
                <a:t>Title</a:t>
              </a:r>
            </a:p>
            <a:p>
              <a:pPr eaLnBrk="1" hangingPunct="1">
                <a:defRPr/>
              </a:pPr>
              <a:r>
                <a:rPr lang="en-AU" b="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" name="doc id"/>
          <p:cNvSpPr>
            <a:spLocks noChangeArrowheads="1"/>
          </p:cNvSpPr>
          <p:nvPr/>
        </p:nvSpPr>
        <p:spPr bwMode="auto">
          <a:xfrm>
            <a:off x="8081963" y="36513"/>
            <a:ext cx="65722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cs-CZ" sz="800" b="0" smtClean="0">
              <a:solidFill>
                <a:srgbClr val="000000"/>
              </a:solidFill>
            </a:endParaRPr>
          </a:p>
        </p:txBody>
      </p:sp>
      <p:sp>
        <p:nvSpPr>
          <p:cNvPr id="1033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grpSp>
        <p:nvGrpSpPr>
          <p:cNvPr id="1034" name="Group 304"/>
          <p:cNvGrpSpPr>
            <a:grpSpLocks/>
          </p:cNvGrpSpPr>
          <p:nvPr/>
        </p:nvGrpSpPr>
        <p:grpSpPr bwMode="auto">
          <a:xfrm flipH="1">
            <a:off x="7758113" y="0"/>
            <a:ext cx="1203325" cy="981075"/>
            <a:chOff x="-3" y="996"/>
            <a:chExt cx="840" cy="685"/>
          </a:xfrm>
        </p:grpSpPr>
        <p:sp>
          <p:nvSpPr>
            <p:cNvPr id="1035" name="Rectangle 305"/>
            <p:cNvSpPr>
              <a:spLocks noChangeArrowheads="1"/>
            </p:cNvSpPr>
            <p:nvPr/>
          </p:nvSpPr>
          <p:spPr bwMode="auto">
            <a:xfrm flipH="1">
              <a:off x="-3" y="1053"/>
              <a:ext cx="508" cy="351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6" name="Rectangle 306"/>
            <p:cNvSpPr>
              <a:spLocks noChangeArrowheads="1"/>
            </p:cNvSpPr>
            <p:nvPr/>
          </p:nvSpPr>
          <p:spPr bwMode="auto">
            <a:xfrm flipH="1">
              <a:off x="516" y="1311"/>
              <a:ext cx="238" cy="187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7" name="Rectangle 307"/>
            <p:cNvSpPr>
              <a:spLocks noChangeArrowheads="1"/>
            </p:cNvSpPr>
            <p:nvPr/>
          </p:nvSpPr>
          <p:spPr bwMode="auto">
            <a:xfrm flipH="1">
              <a:off x="515" y="1170"/>
              <a:ext cx="204" cy="131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8" name="Rectangle 308"/>
            <p:cNvSpPr>
              <a:spLocks noChangeArrowheads="1"/>
            </p:cNvSpPr>
            <p:nvPr/>
          </p:nvSpPr>
          <p:spPr bwMode="auto">
            <a:xfrm flipH="1">
              <a:off x="730" y="1209"/>
              <a:ext cx="107" cy="92"/>
            </a:xfrm>
            <a:prstGeom prst="rect">
              <a:avLst/>
            </a:prstGeom>
            <a:solidFill>
              <a:schemeClr val="tx2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39" name="Rectangle 309"/>
            <p:cNvSpPr>
              <a:spLocks noChangeArrowheads="1"/>
            </p:cNvSpPr>
            <p:nvPr/>
          </p:nvSpPr>
          <p:spPr bwMode="auto">
            <a:xfrm flipH="1">
              <a:off x="265" y="1415"/>
              <a:ext cx="243" cy="193"/>
            </a:xfrm>
            <a:prstGeom prst="rect">
              <a:avLst/>
            </a:prstGeom>
            <a:solidFill>
              <a:schemeClr val="tx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40" name="Rectangle 310"/>
            <p:cNvSpPr>
              <a:spLocks noChangeArrowheads="1"/>
            </p:cNvSpPr>
            <p:nvPr/>
          </p:nvSpPr>
          <p:spPr bwMode="auto">
            <a:xfrm flipH="1">
              <a:off x="68" y="1415"/>
              <a:ext cx="186" cy="122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41" name="Rectangle 311"/>
            <p:cNvSpPr>
              <a:spLocks noChangeArrowheads="1"/>
            </p:cNvSpPr>
            <p:nvPr/>
          </p:nvSpPr>
          <p:spPr bwMode="auto">
            <a:xfrm flipH="1">
              <a:off x="161" y="1544"/>
              <a:ext cx="93" cy="137"/>
            </a:xfrm>
            <a:prstGeom prst="rect">
              <a:avLst/>
            </a:prstGeom>
            <a:solidFill>
              <a:schemeClr val="tx2">
                <a:alpha val="1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  <p:sp>
          <p:nvSpPr>
            <p:cNvPr id="1042" name="Rectangle 312"/>
            <p:cNvSpPr>
              <a:spLocks noChangeArrowheads="1"/>
            </p:cNvSpPr>
            <p:nvPr/>
          </p:nvSpPr>
          <p:spPr bwMode="auto">
            <a:xfrm flipH="1">
              <a:off x="516" y="996"/>
              <a:ext cx="142" cy="166"/>
            </a:xfrm>
            <a:prstGeom prst="rect">
              <a:avLst/>
            </a:prstGeom>
            <a:solidFill>
              <a:schemeClr val="tx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GB" smtClean="0"/>
            </a:p>
          </p:txBody>
        </p:sp>
      </p:grpSp>
      <p:pic>
        <p:nvPicPr>
          <p:cNvPr id="24" name="TitleBottomBarBW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316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3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defTabSz="89535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6125" indent="-130175" algn="l" defTabSz="895350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033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6pPr>
      <a:lvl7pPr marL="16605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7pPr>
      <a:lvl8pPr marL="21177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8pPr>
      <a:lvl9pPr marL="2574925" indent="-130175" algn="l" defTabSz="895350" rtl="0" fontAlgn="base">
        <a:lnSpc>
          <a:spcPct val="110000"/>
        </a:lnSpc>
        <a:spcBef>
          <a:spcPct val="0"/>
        </a:spcBef>
        <a:spcAft>
          <a:spcPct val="2000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kinsey.com/global_locations/europe_and_middleeast/united_kingdom/en/careers_in_the_uk/leadership_academy_20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ckinsey-leaders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8588" y="3864175"/>
            <a:ext cx="5300415" cy="886397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McKinsey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Leadership </a:t>
            </a:r>
            <a:r>
              <a:rPr lang="en-US" sz="3600" dirty="0" smtClean="0">
                <a:latin typeface="+mn-lt"/>
              </a:rPr>
              <a:t>Academy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3351" y="5057774"/>
            <a:ext cx="4935537" cy="654025"/>
          </a:xfrm>
        </p:spPr>
        <p:txBody>
          <a:bodyPr/>
          <a:lstStyle/>
          <a:p>
            <a:r>
              <a:rPr lang="en-US" sz="2000" b="1" dirty="0" smtClean="0"/>
              <a:t>10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– 11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July 2015</a:t>
            </a:r>
          </a:p>
          <a:p>
            <a:r>
              <a:rPr lang="en-US" sz="1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15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leadershipacademy2015</a:t>
            </a:r>
            <a:endParaRPr lang="en-US" sz="15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FF-Drop-1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 r="11883" b="-71"/>
          <a:stretch/>
        </p:blipFill>
        <p:spPr>
          <a:xfrm>
            <a:off x="254001" y="412523"/>
            <a:ext cx="3606799" cy="2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>
                <a:cs typeface="Arial"/>
              </a:rPr>
              <a:t>What </a:t>
            </a:r>
            <a:r>
              <a:rPr lang="en-GB" dirty="0" smtClean="0">
                <a:cs typeface="Arial"/>
              </a:rPr>
              <a:t>do I need to do?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358385" y="1293607"/>
            <a:ext cx="7025594" cy="461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	</a:t>
            </a:r>
            <a:r>
              <a:rPr lang="en-GB" sz="1800" dirty="0"/>
              <a:t>If you think you have the qualities we are looking for and would like to apply, you need to:</a:t>
            </a:r>
          </a:p>
          <a:p>
            <a:endParaRPr lang="en-GB" sz="1800" dirty="0"/>
          </a:p>
          <a:p>
            <a:pPr marL="557213" lvl="3" indent="-285750">
              <a:buFont typeface="Wingdings" panose="05000000000000000000" pitchFamily="2" charset="2"/>
              <a:buChar char="Ø"/>
            </a:pPr>
            <a:r>
              <a:rPr lang="en-GB" sz="1800" dirty="0"/>
              <a:t>Secure the support of a current teacher or tutor who is willing to provide a reference for </a:t>
            </a:r>
            <a:r>
              <a:rPr lang="en-GB" sz="1800" dirty="0" smtClean="0"/>
              <a:t>you.</a:t>
            </a:r>
          </a:p>
          <a:p>
            <a:pPr marL="557213" lvl="3" indent="-285750">
              <a:buFont typeface="Wingdings" panose="05000000000000000000" pitchFamily="2" charset="2"/>
              <a:buChar char="Ø"/>
            </a:pPr>
            <a:r>
              <a:rPr lang="en-GB" sz="1800" dirty="0" smtClean="0"/>
              <a:t>Fill </a:t>
            </a:r>
            <a:r>
              <a:rPr lang="en-GB" sz="1800" dirty="0"/>
              <a:t>in an application form, which can be downloaded on the </a:t>
            </a:r>
            <a:r>
              <a:rPr lang="en-GB" sz="1800" dirty="0">
                <a:hlinkClick r:id="rId2"/>
              </a:rPr>
              <a:t>McKinsey Website</a:t>
            </a:r>
            <a:r>
              <a:rPr lang="en-GB" sz="1800" dirty="0"/>
              <a:t>. Tell us about you, your goals and your leadership experiences to </a:t>
            </a:r>
            <a:r>
              <a:rPr lang="en-GB" sz="1800" dirty="0" smtClean="0"/>
              <a:t>date.</a:t>
            </a:r>
          </a:p>
          <a:p>
            <a:pPr marL="557213" lvl="3" indent="-285750">
              <a:buFont typeface="Wingdings" panose="05000000000000000000" pitchFamily="2" charset="2"/>
              <a:buChar char="Ø"/>
            </a:pPr>
            <a:r>
              <a:rPr lang="en-GB" sz="1800" dirty="0" smtClean="0"/>
              <a:t>Compile </a:t>
            </a:r>
            <a:r>
              <a:rPr lang="en-GB" sz="1800" dirty="0"/>
              <a:t>an up-to-date CV and submit it with your application form following the guidelines on the </a:t>
            </a:r>
            <a:r>
              <a:rPr lang="en-GB" sz="1800" dirty="0">
                <a:hlinkClick r:id="rId2"/>
              </a:rPr>
              <a:t>McKinsey Website </a:t>
            </a:r>
            <a:r>
              <a:rPr lang="en-GB" sz="1800" dirty="0"/>
              <a:t>to ensure you include the information we need.</a:t>
            </a:r>
          </a:p>
          <a:p>
            <a:endParaRPr lang="en-GB" sz="1800" dirty="0"/>
          </a:p>
          <a:p>
            <a:r>
              <a:rPr lang="en-GB" sz="1800" b="1" dirty="0" smtClean="0"/>
              <a:t>	The</a:t>
            </a:r>
            <a:r>
              <a:rPr lang="en-GB" sz="1800" b="1" dirty="0"/>
              <a:t> closing date for applications is </a:t>
            </a:r>
            <a:r>
              <a:rPr lang="en-GB" sz="1800" b="1" dirty="0" smtClean="0"/>
              <a:t>Wednesday 8 </a:t>
            </a:r>
            <a:r>
              <a:rPr lang="en-GB" sz="1800" b="1" dirty="0"/>
              <a:t>April </a:t>
            </a:r>
            <a:r>
              <a:rPr lang="en-GB" sz="1800" b="1" dirty="0" smtClean="0"/>
              <a:t>2015.</a:t>
            </a:r>
            <a:endParaRPr lang="en-GB" sz="1800" b="1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06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8113" y="4316413"/>
            <a:ext cx="4897437" cy="359073"/>
          </a:xfrm>
        </p:spPr>
        <p:txBody>
          <a:bodyPr/>
          <a:lstStyle/>
          <a:p>
            <a:r>
              <a:rPr lang="en-US" dirty="0" smtClean="0"/>
              <a:t>Be a leader in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4714875"/>
            <a:ext cx="4935537" cy="1477328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McKinsey Leadership Academy 2015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#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leadershipacademy2015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www.mckinsey-leaders.co.uk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 descr="FF-Drop-1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 r="11883" b="-71"/>
          <a:stretch/>
        </p:blipFill>
        <p:spPr>
          <a:xfrm>
            <a:off x="254001" y="412523"/>
            <a:ext cx="3606799" cy="2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738664"/>
          </a:xfrm>
        </p:spPr>
        <p:txBody>
          <a:bodyPr/>
          <a:lstStyle/>
          <a:p>
            <a:r>
              <a:rPr lang="en-GB" dirty="0">
                <a:cs typeface="Arial"/>
              </a:rPr>
              <a:t>What is the Leadership Academy about?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52563" y="1547288"/>
            <a:ext cx="6154737" cy="520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/>
                <a:cs typeface="Arial"/>
              </a:rPr>
              <a:t>	</a:t>
            </a:r>
            <a:r>
              <a:rPr lang="en-GB" sz="1800" dirty="0" smtClean="0">
                <a:latin typeface="Arial"/>
                <a:cs typeface="Arial"/>
              </a:rPr>
              <a:t>As a </a:t>
            </a:r>
            <a:r>
              <a:rPr lang="en-GB" sz="1800" dirty="0">
                <a:latin typeface="Arial"/>
                <a:cs typeface="Arial"/>
              </a:rPr>
              <a:t>student, you’re facing big choices. </a:t>
            </a:r>
            <a:r>
              <a:rPr lang="en-GB" sz="1800" dirty="0" smtClean="0">
                <a:latin typeface="Arial"/>
                <a:cs typeface="Arial"/>
              </a:rPr>
              <a:t>What career should I </a:t>
            </a:r>
            <a:r>
              <a:rPr lang="en-GB" sz="1800" dirty="0">
                <a:latin typeface="Arial"/>
                <a:cs typeface="Arial"/>
              </a:rPr>
              <a:t>choose? Which university? Which course? Should I take </a:t>
            </a:r>
            <a:r>
              <a:rPr lang="en-GB" sz="1800" dirty="0" smtClean="0">
                <a:latin typeface="Arial"/>
                <a:cs typeface="Arial"/>
              </a:rPr>
              <a:t>a gap year? Should </a:t>
            </a:r>
            <a:r>
              <a:rPr lang="en-GB" sz="1800" dirty="0">
                <a:latin typeface="Arial"/>
                <a:cs typeface="Arial"/>
              </a:rPr>
              <a:t>I go straight into the job market</a:t>
            </a:r>
            <a:r>
              <a:rPr lang="en-GB" sz="1800" dirty="0" smtClean="0">
                <a:latin typeface="Arial"/>
                <a:cs typeface="Arial"/>
              </a:rPr>
              <a:t>?</a:t>
            </a:r>
          </a:p>
          <a:p>
            <a:endParaRPr lang="en-GB" sz="1800" dirty="0">
              <a:latin typeface="Arial"/>
              <a:cs typeface="Arial"/>
            </a:endParaRPr>
          </a:p>
          <a:p>
            <a:r>
              <a:rPr lang="en-GB" sz="1800" dirty="0" smtClean="0">
                <a:latin typeface="Arial"/>
                <a:cs typeface="Arial"/>
              </a:rPr>
              <a:t>	Our Leadership Academy 2015 </a:t>
            </a:r>
            <a:r>
              <a:rPr lang="en-GB" sz="1800" dirty="0">
                <a:latin typeface="Arial"/>
                <a:cs typeface="Arial"/>
              </a:rPr>
              <a:t>is a chance to have fun, meet other students from the UK and Ireland</a:t>
            </a:r>
            <a:r>
              <a:rPr lang="en-GB" sz="1800" dirty="0" smtClean="0">
                <a:latin typeface="Arial"/>
                <a:cs typeface="Arial"/>
              </a:rPr>
              <a:t>, learn </a:t>
            </a:r>
            <a:r>
              <a:rPr lang="en-GB" sz="1800" dirty="0">
                <a:latin typeface="Arial"/>
                <a:cs typeface="Arial"/>
              </a:rPr>
              <a:t>about leadership and develop practical work skills. You’ll </a:t>
            </a:r>
            <a:r>
              <a:rPr lang="en-GB" sz="1800" dirty="0" smtClean="0">
                <a:latin typeface="Arial"/>
                <a:cs typeface="Arial"/>
              </a:rPr>
              <a:t>also learn </a:t>
            </a:r>
            <a:r>
              <a:rPr lang="en-GB" sz="1800" dirty="0">
                <a:latin typeface="Arial"/>
                <a:cs typeface="Arial"/>
              </a:rPr>
              <a:t>about management consulting as a possible career option</a:t>
            </a:r>
            <a:r>
              <a:rPr lang="en-GB" sz="1800" dirty="0" smtClean="0">
                <a:latin typeface="Arial"/>
                <a:cs typeface="Arial"/>
              </a:rPr>
              <a:t>.</a:t>
            </a:r>
          </a:p>
          <a:p>
            <a:endParaRPr lang="en-GB" sz="1800" dirty="0">
              <a:latin typeface="Arial"/>
              <a:cs typeface="Arial"/>
            </a:endParaRPr>
          </a:p>
          <a:p>
            <a:r>
              <a:rPr lang="en-GB" sz="1800" dirty="0">
                <a:solidFill>
                  <a:srgbClr val="000000"/>
                </a:solidFill>
                <a:cs typeface="Arial"/>
              </a:rPr>
              <a:t>	</a:t>
            </a:r>
            <a:r>
              <a:rPr lang="en-GB" sz="1800" b="1" dirty="0">
                <a:solidFill>
                  <a:srgbClr val="000000"/>
                </a:solidFill>
                <a:cs typeface="Arial"/>
              </a:rPr>
              <a:t>Whatever your plans, we would like to help. </a:t>
            </a:r>
          </a:p>
          <a:p>
            <a:endParaRPr lang="en-GB" sz="1800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89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>
                <a:cs typeface="Arial"/>
              </a:rPr>
              <a:t>What </a:t>
            </a:r>
            <a:r>
              <a:rPr lang="en-GB" dirty="0" smtClean="0">
                <a:cs typeface="Arial"/>
              </a:rPr>
              <a:t>will you do?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65263" y="1481138"/>
            <a:ext cx="6154737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/>
                <a:cs typeface="Arial"/>
              </a:rPr>
              <a:t>	</a:t>
            </a:r>
            <a:r>
              <a:rPr lang="en-GB" sz="1800" b="1" dirty="0"/>
              <a:t>100 students from England, Wales, Scotland and Ireland will be selected.</a:t>
            </a:r>
          </a:p>
          <a:p>
            <a:endParaRPr lang="en-GB" sz="1800" dirty="0"/>
          </a:p>
          <a:p>
            <a:r>
              <a:rPr lang="en-GB" sz="1800" dirty="0" smtClean="0"/>
              <a:t>	The </a:t>
            </a:r>
            <a:r>
              <a:rPr lang="en-GB" sz="1800" dirty="0"/>
              <a:t>first event is a two-day launch residential workshop on </a:t>
            </a:r>
            <a:r>
              <a:rPr lang="en-GB" sz="1800" dirty="0" smtClean="0"/>
              <a:t>10-11 </a:t>
            </a:r>
            <a:r>
              <a:rPr lang="en-GB" sz="1800" dirty="0"/>
              <a:t>July </a:t>
            </a:r>
            <a:r>
              <a:rPr lang="en-GB" sz="1800" dirty="0" smtClean="0"/>
              <a:t>2015, </a:t>
            </a:r>
            <a:r>
              <a:rPr lang="en-GB" sz="1800" dirty="0"/>
              <a:t>to be held at Wellington College in Berkshire. If you are a student based in the UK or Ireland, McKinsey will take care of your travel, accommodation and food costs</a:t>
            </a:r>
            <a:r>
              <a:rPr lang="en-GB" sz="1800" dirty="0" smtClean="0"/>
              <a:t>.</a:t>
            </a:r>
            <a:endParaRPr lang="en-GB" sz="1800" dirty="0"/>
          </a:p>
          <a:p>
            <a:endParaRPr lang="en-GB" dirty="0">
              <a:latin typeface="Arial"/>
              <a:cs typeface="Arial"/>
            </a:endParaRPr>
          </a:p>
          <a:p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6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 smtClean="0">
                <a:cs typeface="Arial"/>
              </a:rPr>
              <a:t>Why will it be valuable?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52563" y="1134610"/>
            <a:ext cx="6154737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The </a:t>
            </a:r>
            <a:r>
              <a:rPr lang="en-GB" sz="1800" dirty="0"/>
              <a:t>workshop will help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Learn about leadership by working in small teams </a:t>
            </a:r>
            <a:r>
              <a:rPr lang="en-GB" sz="1800" dirty="0"/>
              <a:t>in a fun informal atmosphere. At the end of the workshop you’ll have a toolkit of approaches and an action plan for the coming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Build your career skills </a:t>
            </a:r>
            <a:r>
              <a:rPr lang="en-GB" sz="1800" dirty="0"/>
              <a:t>and get practical advice on handling tough interviews. We’ll also highlight experiences to seek out now and at university that could open doors for you in the future</a:t>
            </a:r>
            <a:r>
              <a:rPr lang="en-GB" sz="1800" dirty="0" smtClean="0"/>
              <a:t>.</a:t>
            </a:r>
            <a:endParaRPr lang="en-GB" sz="1800" dirty="0"/>
          </a:p>
          <a:p>
            <a:endParaRPr lang="en-GB" sz="1800" dirty="0">
              <a:latin typeface="Arial"/>
              <a:cs typeface="Arial"/>
            </a:endParaRPr>
          </a:p>
          <a:p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  <p:pic>
        <p:nvPicPr>
          <p:cNvPr id="7" name="Picture 6" descr="FF-Drop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0" y="4063787"/>
            <a:ext cx="3239631" cy="21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 smtClean="0">
                <a:cs typeface="Arial"/>
              </a:rPr>
              <a:t>Who are we looking for?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452563" y="1594788"/>
            <a:ext cx="6154737" cy="372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	</a:t>
            </a:r>
            <a:r>
              <a:rPr lang="en-GB" sz="1800" b="1" dirty="0" smtClean="0"/>
              <a:t>We’re </a:t>
            </a:r>
            <a:r>
              <a:rPr lang="en-GB" sz="1800" b="1" dirty="0"/>
              <a:t>looking for students with an excellent track record of academic and other achievements who can demonstrate:</a:t>
            </a:r>
          </a:p>
          <a:p>
            <a:endParaRPr lang="en-GB" sz="1800" dirty="0"/>
          </a:p>
          <a:p>
            <a:pPr marL="688975" lvl="4" indent="-285750">
              <a:buFont typeface="Wingdings" panose="05000000000000000000" pitchFamily="2" charset="2"/>
              <a:buChar char="ü"/>
            </a:pPr>
            <a:r>
              <a:rPr lang="en-GB" sz="1800" dirty="0" smtClean="0"/>
              <a:t>Intellectual curiosity</a:t>
            </a:r>
          </a:p>
          <a:p>
            <a:pPr marL="688975" lvl="4" indent="-285750">
              <a:buFont typeface="Wingdings" panose="05000000000000000000" pitchFamily="2" charset="2"/>
              <a:buChar char="ü"/>
            </a:pPr>
            <a:r>
              <a:rPr lang="en-GB" sz="1800" dirty="0" smtClean="0"/>
              <a:t>Personal </a:t>
            </a:r>
            <a:r>
              <a:rPr lang="en-GB" sz="1800" dirty="0" smtClean="0"/>
              <a:t>initiative and </a:t>
            </a:r>
            <a:r>
              <a:rPr lang="en-GB" sz="1800" dirty="0" smtClean="0"/>
              <a:t>drive</a:t>
            </a:r>
          </a:p>
          <a:p>
            <a:pPr marL="688975" lvl="4" indent="-285750">
              <a:buFont typeface="Wingdings" panose="05000000000000000000" pitchFamily="2" charset="2"/>
              <a:buChar char="ü"/>
            </a:pPr>
            <a:r>
              <a:rPr lang="en-GB" sz="1800" dirty="0" smtClean="0"/>
              <a:t>Teamwork</a:t>
            </a:r>
          </a:p>
          <a:p>
            <a:pPr marL="688975" lvl="4" indent="-285750">
              <a:buFont typeface="Wingdings" panose="05000000000000000000" pitchFamily="2" charset="2"/>
              <a:buChar char="ü"/>
            </a:pPr>
            <a:r>
              <a:rPr lang="en-GB" sz="1800" dirty="0" smtClean="0"/>
              <a:t>Creativity</a:t>
            </a:r>
          </a:p>
          <a:p>
            <a:pPr marL="688975" lvl="4" indent="-285750">
              <a:buFont typeface="Wingdings" panose="05000000000000000000" pitchFamily="2" charset="2"/>
              <a:buChar char="ü"/>
            </a:pPr>
            <a:r>
              <a:rPr lang="en-GB" sz="1800" dirty="0" smtClean="0"/>
              <a:t>Impact</a:t>
            </a:r>
            <a:endParaRPr lang="en-GB" sz="1800" dirty="0">
              <a:latin typeface="Arial"/>
              <a:cs typeface="Arial"/>
            </a:endParaRPr>
          </a:p>
          <a:p>
            <a:endParaRPr lang="en-GB" dirty="0" smtClean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7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/>
              <a:t>Who are we?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02063" y="1595438"/>
            <a:ext cx="4302125" cy="1222375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b="1" dirty="0"/>
              <a:t>McKinsey &amp; Company is a world-leading management consultancy. </a:t>
            </a:r>
          </a:p>
          <a:p>
            <a:r>
              <a:rPr lang="en-GB" dirty="0"/>
              <a:t>	</a:t>
            </a:r>
          </a:p>
          <a:p>
            <a:r>
              <a:rPr lang="en-GB" dirty="0"/>
              <a:t>	We work with companies, governments and not-for-profit organisations to help them tackle their biggest challenges. Our clients are leaders in business and public life. They come to us for new ideas, global knowledge and in-depth analysis. We help them assess what they do and how they do it, so they can make lasting improvements. People who join McKinsey join a global network of leaders who will help them pursue their passions and build rewarding careers.</a:t>
            </a:r>
          </a:p>
          <a:p>
            <a:endParaRPr lang="en-US" dirty="0"/>
          </a:p>
        </p:txBody>
      </p:sp>
      <p:pic>
        <p:nvPicPr>
          <p:cNvPr id="7" name="Picture 6" descr="McKinse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612900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/>
              <a:t>Who are we?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02063" y="1595438"/>
            <a:ext cx="4302125" cy="1222375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b="1" dirty="0"/>
              <a:t>Future Foundations is a training organisation whose mission is to develop the social leadership and academic potential of young people. </a:t>
            </a:r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	Future Foundations believe </a:t>
            </a:r>
            <a:r>
              <a:rPr lang="en-GB" dirty="0"/>
              <a:t>that every young person is capable of making a positive contribution to society and taking personal responsibility for his or her own future. Our programmes are focused around leadership, social action, academic development and personal development. They all combine a mix of coaching, workshops and activities that are facilitated by inspiring coaching teams.</a:t>
            </a:r>
            <a:br>
              <a:rPr lang="en-GB" dirty="0"/>
            </a:br>
            <a:endParaRPr lang="en-GB" dirty="0"/>
          </a:p>
          <a:p>
            <a:endParaRPr lang="en-US" dirty="0"/>
          </a:p>
        </p:txBody>
      </p:sp>
      <p:pic>
        <p:nvPicPr>
          <p:cNvPr id="6" name="Picture 5" descr="C:\Users\User\Documents\Projects\Future Foundations\New Branding\Assets\Logo\RGB\Regular Version\FutureFoundations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66901"/>
            <a:ext cx="2701925" cy="266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 smtClean="0"/>
              <a:t>What have people said?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2063" y="1595438"/>
            <a:ext cx="4302125" cy="1222375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dirty="0"/>
              <a:t>“An invaluable experience which although was only 2 days long, has given me a more developed skill set which I can apply to almost anything that comes my way. Thank you for such a great </a:t>
            </a:r>
            <a:r>
              <a:rPr lang="en-GB" dirty="0" smtClean="0"/>
              <a:t>experience!” </a:t>
            </a:r>
          </a:p>
          <a:p>
            <a:r>
              <a:rPr lang="en-GB" b="1" i="1" dirty="0" smtClean="0">
                <a:solidFill>
                  <a:schemeClr val="tx2"/>
                </a:solidFill>
              </a:rPr>
              <a:t>	Elizabeth</a:t>
            </a:r>
            <a:r>
              <a:rPr lang="en-GB" b="1" i="1" dirty="0">
                <a:solidFill>
                  <a:schemeClr val="tx2"/>
                </a:solidFill>
              </a:rPr>
              <a:t>, Leadership Academy 2012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FF-Drop-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51458" b="47812"/>
          <a:stretch/>
        </p:blipFill>
        <p:spPr>
          <a:xfrm>
            <a:off x="812800" y="1473707"/>
            <a:ext cx="2806700" cy="2647495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9075" y="3810000"/>
            <a:ext cx="4381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/>
              <a:t>“The </a:t>
            </a:r>
            <a:r>
              <a:rPr lang="en-GB" b="0" dirty="0"/>
              <a:t>most informing, action-packed and enjoyable programme that I have ever been </a:t>
            </a:r>
            <a:r>
              <a:rPr lang="en-GB" b="0" dirty="0" smtClean="0"/>
              <a:t>on”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Participant, Leadership Academy 2014</a:t>
            </a:r>
            <a:endParaRPr lang="en-GB" i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6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71488"/>
            <a:ext cx="4457699" cy="369332"/>
          </a:xfrm>
        </p:spPr>
        <p:txBody>
          <a:bodyPr/>
          <a:lstStyle/>
          <a:p>
            <a:r>
              <a:rPr lang="en-GB" dirty="0" smtClean="0"/>
              <a:t>What have people said?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63" y="3144838"/>
            <a:ext cx="4302125" cy="1222375"/>
          </a:xfrm>
        </p:spPr>
        <p:txBody>
          <a:bodyPr/>
          <a:lstStyle/>
          <a:p>
            <a:r>
              <a:rPr lang="en-GB" dirty="0" smtClean="0"/>
              <a:t>	</a:t>
            </a:r>
            <a:r>
              <a:rPr lang="en-GB" dirty="0"/>
              <a:t>“A once in a lifetime, amazing, inspirational experience! Would not change for anything!”</a:t>
            </a:r>
          </a:p>
          <a:p>
            <a:r>
              <a:rPr lang="en-GB" b="1" i="1" dirty="0" smtClean="0">
                <a:solidFill>
                  <a:schemeClr val="tx2"/>
                </a:solidFill>
              </a:rPr>
              <a:t>	</a:t>
            </a:r>
            <a:r>
              <a:rPr lang="en-GB" b="1" i="1" dirty="0" err="1" smtClean="0">
                <a:solidFill>
                  <a:schemeClr val="tx2"/>
                </a:solidFill>
              </a:rPr>
              <a:t>Zainab</a:t>
            </a:r>
            <a:r>
              <a:rPr lang="en-GB" b="1" i="1" dirty="0">
                <a:solidFill>
                  <a:schemeClr val="tx2"/>
                </a:solidFill>
              </a:rPr>
              <a:t>, Leadership Academy 2013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02063" y="1443038"/>
            <a:ext cx="4302125" cy="180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0" dirty="0" smtClean="0"/>
              <a:t>	“I come away humbled, inspired, motivated and excited to implement the things I have learnt at the course in my life”</a:t>
            </a:r>
          </a:p>
          <a:p>
            <a:r>
              <a:rPr lang="en-GB" i="1" dirty="0" smtClean="0">
                <a:solidFill>
                  <a:schemeClr val="tx2"/>
                </a:solidFill>
              </a:rPr>
              <a:t>	Participant Leadership Academy 2013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 descr="CIMG92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23803" r="57626" b="36327"/>
          <a:stretch/>
        </p:blipFill>
        <p:spPr>
          <a:xfrm>
            <a:off x="812800" y="1447801"/>
            <a:ext cx="2794000" cy="26797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724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UNDODONOTDELETE" val="121"/>
  <p:tag name="NP_IDX" val="24"/>
</p:tagLst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ADEF"/>
      </a:dk2>
      <a:lt2>
        <a:srgbClr val="FFFFFF"/>
      </a:lt2>
      <a:accent1>
        <a:srgbClr val="FFFFFF"/>
      </a:accent1>
      <a:accent2>
        <a:srgbClr val="8C8C8C"/>
      </a:accent2>
      <a:accent3>
        <a:srgbClr val="0065BD"/>
      </a:accent3>
      <a:accent4>
        <a:srgbClr val="002960"/>
      </a:accent4>
      <a:accent5>
        <a:srgbClr val="FF6600"/>
      </a:accent5>
      <a:accent6>
        <a:srgbClr val="808080"/>
      </a:accent6>
      <a:hlink>
        <a:srgbClr val="0065BD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lor Sc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2">
        <a:dk1>
          <a:srgbClr val="000000"/>
        </a:dk1>
        <a:lt1>
          <a:srgbClr val="FFFFFF"/>
        </a:lt1>
        <a:dk2>
          <a:srgbClr val="00ADEF"/>
        </a:dk2>
        <a:lt2>
          <a:srgbClr val="FFFFFF"/>
        </a:lt2>
        <a:accent1>
          <a:srgbClr val="FFFFFF"/>
        </a:accent1>
        <a:accent2>
          <a:srgbClr val="8C8C8C"/>
        </a:accent2>
        <a:accent3>
          <a:srgbClr val="0065BD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2">
      <a:dk1>
        <a:srgbClr val="000000"/>
      </a:dk1>
      <a:lt1>
        <a:srgbClr val="FFFFFF"/>
      </a:lt1>
      <a:dk2>
        <a:srgbClr val="00ADEF"/>
      </a:dk2>
      <a:lt2>
        <a:srgbClr val="FFFFFF"/>
      </a:lt2>
      <a:accent1>
        <a:srgbClr val="FFFFFF"/>
      </a:accent1>
      <a:accent2>
        <a:srgbClr val="8C8C8C"/>
      </a:accent2>
      <a:accent3>
        <a:srgbClr val="0065BD"/>
      </a:accent3>
      <a:accent4>
        <a:srgbClr val="002960"/>
      </a:accent4>
      <a:accent5>
        <a:srgbClr val="FF6600"/>
      </a:accent5>
      <a:accent6>
        <a:srgbClr val="808080"/>
      </a:accent6>
      <a:hlink>
        <a:srgbClr val="0065BD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olor Sc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2">
        <a:dk1>
          <a:srgbClr val="000000"/>
        </a:dk1>
        <a:lt1>
          <a:srgbClr val="FFFFFF"/>
        </a:lt1>
        <a:dk2>
          <a:srgbClr val="00ADEF"/>
        </a:dk2>
        <a:lt2>
          <a:srgbClr val="FFFFFF"/>
        </a:lt2>
        <a:accent1>
          <a:srgbClr val="FFFFFF"/>
        </a:accent1>
        <a:accent2>
          <a:srgbClr val="8C8C8C"/>
        </a:accent2>
        <a:accent3>
          <a:srgbClr val="0065BD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2495</TotalTime>
  <Words>164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</vt:lpstr>
      <vt:lpstr>1_Blank</vt:lpstr>
      <vt:lpstr>McKinsey  Leadership Academy</vt:lpstr>
      <vt:lpstr>What is the Leadership Academy about?</vt:lpstr>
      <vt:lpstr>What will you do?</vt:lpstr>
      <vt:lpstr>Why will it be valuable?</vt:lpstr>
      <vt:lpstr>Who are we looking for?</vt:lpstr>
      <vt:lpstr>Who are we?</vt:lpstr>
      <vt:lpstr>Who are we?</vt:lpstr>
      <vt:lpstr>What have people said?</vt:lpstr>
      <vt:lpstr>What have people said?</vt:lpstr>
      <vt:lpstr>What do I need to do?</vt:lpstr>
      <vt:lpstr>Be a leader in life</vt:lpstr>
    </vt:vector>
  </TitlesOfParts>
  <Company>Corporate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Therese Boutros</dc:creator>
  <cp:lastModifiedBy>Vanaka Chhem-Kieth</cp:lastModifiedBy>
  <cp:revision>198</cp:revision>
  <cp:lastPrinted>2010-07-06T16:51:04Z</cp:lastPrinted>
  <dcterms:created xsi:type="dcterms:W3CDTF">2010-06-28T23:44:46Z</dcterms:created>
  <dcterms:modified xsi:type="dcterms:W3CDTF">2014-11-28T15:55:13Z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iversal Objects">
    <vt:bool>true</vt:bool>
  </property>
  <property fmtid="{D5CDD505-2E9C-101B-9397-08002B2CF9AE}" pid="3" name="McKPaperSize">
    <vt:lpwstr>A4</vt:lpwstr>
  </property>
  <property fmtid="{D5CDD505-2E9C-101B-9397-08002B2CF9AE}" pid="4" name="NotesPageLayout">
    <vt:lpwstr>Message</vt:lpwstr>
  </property>
  <property fmtid="{D5CDD505-2E9C-101B-9397-08002B2CF9AE}" pid="5" name="Final">
    <vt:bool>true</vt:bool>
  </property>
  <property fmtid="{D5CDD505-2E9C-101B-9397-08002B2CF9AE}" pid="6" name="DocID">
    <vt:lpwstr/>
  </property>
  <property fmtid="{D5CDD505-2E9C-101B-9397-08002B2CF9AE}" pid="7" name="DocIDinTitle">
    <vt:bool>false</vt:bool>
  </property>
  <property fmtid="{D5CDD505-2E9C-101B-9397-08002B2CF9AE}" pid="8" name="DocIDinSlide">
    <vt:bool>false</vt:bool>
  </property>
  <property fmtid="{D5CDD505-2E9C-101B-9397-08002B2CF9AE}" pid="9" name="DocIDPosition">
    <vt:i4>1</vt:i4>
  </property>
  <property fmtid="{D5CDD505-2E9C-101B-9397-08002B2CF9AE}" pid="10" name="Title">
    <vt:lpwstr>Title</vt:lpwstr>
  </property>
  <property fmtid="{D5CDD505-2E9C-101B-9397-08002B2CF9AE}" pid="11" name="Event">
    <vt:lpwstr/>
  </property>
  <property fmtid="{D5CDD505-2E9C-101B-9397-08002B2CF9AE}" pid="12" name="Delivery Date">
    <vt:lpwstr/>
  </property>
  <property fmtid="{D5CDD505-2E9C-101B-9397-08002B2CF9AE}" pid="13" name="Office2003EditCount">
    <vt:lpwstr>1</vt:lpwstr>
  </property>
  <property fmtid="{D5CDD505-2E9C-101B-9397-08002B2CF9AE}" pid="14" name="Office2010EditCount">
    <vt:lpwstr>1</vt:lpwstr>
  </property>
  <property fmtid="{D5CDD505-2E9C-101B-9397-08002B2CF9AE}" pid="15" name="LastEditedOfficeVersion">
    <vt:lpwstr>Office2010</vt:lpwstr>
  </property>
  <property fmtid="{D5CDD505-2E9C-101B-9397-08002B2CF9AE}" pid="16" name="PortedBy">
    <vt:lpwstr>Jonathan Jenkins</vt:lpwstr>
  </property>
  <property fmtid="{D5CDD505-2E9C-101B-9397-08002B2CF9AE}" pid="17" name="DatePorted">
    <vt:lpwstr>15/07/2013 10:31:58</vt:lpwstr>
  </property>
  <property fmtid="{D5CDD505-2E9C-101B-9397-08002B2CF9AE}" pid="18" name="Office2010WasSaved">
    <vt:lpwstr>1</vt:lpwstr>
  </property>
  <property fmtid="{D5CDD505-2E9C-101B-9397-08002B2CF9AE}" pid="19" name="_MarkAsFinal">
    <vt:bool>true</vt:bool>
  </property>
</Properties>
</file>